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8"/>
  </p:notesMasterIdLst>
  <p:handoutMasterIdLst>
    <p:handoutMasterId r:id="rId29"/>
  </p:handoutMasterIdLst>
  <p:sldIdLst>
    <p:sldId id="298" r:id="rId2"/>
    <p:sldId id="310" r:id="rId3"/>
    <p:sldId id="329" r:id="rId4"/>
    <p:sldId id="353" r:id="rId5"/>
    <p:sldId id="370" r:id="rId6"/>
    <p:sldId id="371" r:id="rId7"/>
    <p:sldId id="378" r:id="rId8"/>
    <p:sldId id="410" r:id="rId9"/>
    <p:sldId id="381" r:id="rId10"/>
    <p:sldId id="382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399" r:id="rId22"/>
    <p:sldId id="397" r:id="rId23"/>
    <p:sldId id="355" r:id="rId24"/>
    <p:sldId id="354" r:id="rId25"/>
    <p:sldId id="352" r:id="rId26"/>
    <p:sldId id="317" r:id="rId2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10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pos="200">
          <p15:clr>
            <a:srgbClr val="A4A3A4"/>
          </p15:clr>
        </p15:guide>
        <p15:guide id="5" pos="5560">
          <p15:clr>
            <a:srgbClr val="A4A3A4"/>
          </p15:clr>
        </p15:guide>
        <p15:guide id="6" pos="4197">
          <p15:clr>
            <a:srgbClr val="A4A3A4"/>
          </p15:clr>
        </p15:guide>
        <p15:guide id="7" orient="horz" pos="731" userDrawn="1">
          <p15:clr>
            <a:srgbClr val="A4A3A4"/>
          </p15:clr>
        </p15:guide>
        <p15:guide id="9" orient="horz" pos="1139" userDrawn="1">
          <p15:clr>
            <a:srgbClr val="A4A3A4"/>
          </p15:clr>
        </p15:guide>
        <p15:guide id="10" pos="249">
          <p15:clr>
            <a:srgbClr val="A4A3A4"/>
          </p15:clr>
        </p15:guide>
        <p15:guide id="11" pos="5511">
          <p15:clr>
            <a:srgbClr val="A4A3A4"/>
          </p15:clr>
        </p15:guide>
        <p15:guide id="12" pos="2812">
          <p15:clr>
            <a:srgbClr val="A4A3A4"/>
          </p15:clr>
        </p15:guide>
        <p15:guide id="13" pos="2948">
          <p15:clr>
            <a:srgbClr val="A4A3A4"/>
          </p15:clr>
        </p15:guide>
        <p15:guide id="14" orient="horz" pos="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EE"/>
    <a:srgbClr val="2283BA"/>
    <a:srgbClr val="187184"/>
    <a:srgbClr val="0773B0"/>
    <a:srgbClr val="0E719C"/>
    <a:srgbClr val="69A148"/>
    <a:srgbClr val="ED8738"/>
    <a:srgbClr val="D7C8A7"/>
    <a:srgbClr val="9E7F39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6429" autoAdjust="0"/>
  </p:normalViewPr>
  <p:slideViewPr>
    <p:cSldViewPr>
      <p:cViewPr>
        <p:scale>
          <a:sx n="100" d="100"/>
          <a:sy n="100" d="100"/>
        </p:scale>
        <p:origin x="270" y="264"/>
      </p:cViewPr>
      <p:guideLst>
        <p:guide orient="horz" pos="4110"/>
        <p:guide pos="2880"/>
        <p:guide pos="200"/>
        <p:guide pos="5560"/>
        <p:guide pos="4197"/>
        <p:guide orient="horz" pos="731"/>
        <p:guide orient="horz" pos="1139"/>
        <p:guide pos="249"/>
        <p:guide pos="5511"/>
        <p:guide pos="2812"/>
        <p:guide pos="2948"/>
        <p:guide orient="horz" pos="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F17E6-2477-48A3-B10D-52BBED234671}" type="datetimeFigureOut">
              <a:rPr lang="ko-KR" altLang="en-US" smtClean="0"/>
              <a:pPr/>
              <a:t>2017-07-28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AE67A-DBC2-41A3-BAE0-2479844591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694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19957D0-9BA1-4C79-862B-4191CF8F9794}" type="datetimeFigureOut">
              <a:rPr lang="ko-KR" altLang="en-US"/>
              <a:pPr>
                <a:defRPr/>
              </a:pPr>
              <a:t>2017-07-28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9F98D0-BEEE-4D05-A461-237932F1AB5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93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2" t="54725"/>
          <a:stretch/>
        </p:blipFill>
        <p:spPr>
          <a:xfrm>
            <a:off x="4499992" y="3753036"/>
            <a:ext cx="4643630" cy="310468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0" b="82027"/>
          <a:stretch/>
        </p:blipFill>
        <p:spPr>
          <a:xfrm>
            <a:off x="8100392" y="283"/>
            <a:ext cx="1043230" cy="123247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0" t="42125" b="39499"/>
          <a:stretch/>
        </p:blipFill>
        <p:spPr>
          <a:xfrm>
            <a:off x="8100392" y="2888940"/>
            <a:ext cx="1043230" cy="126014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0" t="20598" b="60501"/>
          <a:stretch/>
        </p:blipFill>
        <p:spPr>
          <a:xfrm>
            <a:off x="8100392" y="1412776"/>
            <a:ext cx="1043230" cy="12961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7" t="1174" b="86225"/>
          <a:stretch/>
        </p:blipFill>
        <p:spPr>
          <a:xfrm>
            <a:off x="8172400" y="80628"/>
            <a:ext cx="971222" cy="8640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2" t="24798" b="64175"/>
          <a:stretch/>
        </p:blipFill>
        <p:spPr>
          <a:xfrm>
            <a:off x="8316416" y="1700808"/>
            <a:ext cx="827206" cy="75608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8" t="45274" b="41600"/>
          <a:stretch/>
        </p:blipFill>
        <p:spPr>
          <a:xfrm>
            <a:off x="8280412" y="3104964"/>
            <a:ext cx="863210" cy="9001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8" b="38974"/>
          <a:stretch/>
        </p:blipFill>
        <p:spPr>
          <a:xfrm>
            <a:off x="378" y="283"/>
            <a:ext cx="8028006" cy="418480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엔딩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9" t="53150" r="61025" b="32149"/>
          <a:stretch/>
        </p:blipFill>
        <p:spPr>
          <a:xfrm>
            <a:off x="2824758" y="3302124"/>
            <a:ext cx="720080" cy="10081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8" t="53150" r="27949" b="32149"/>
          <a:stretch/>
        </p:blipFill>
        <p:spPr>
          <a:xfrm>
            <a:off x="5777086" y="3302124"/>
            <a:ext cx="792088" cy="100811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 t="53150" r="36612" b="32149"/>
          <a:stretch/>
        </p:blipFill>
        <p:spPr>
          <a:xfrm>
            <a:off x="5129014" y="3302124"/>
            <a:ext cx="648072" cy="100811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7" t="53150" r="44487" b="32149"/>
          <a:stretch/>
        </p:blipFill>
        <p:spPr>
          <a:xfrm>
            <a:off x="4336926" y="3302124"/>
            <a:ext cx="720080" cy="100811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2" t="53150" r="53150" b="32149"/>
          <a:stretch/>
        </p:blipFill>
        <p:spPr>
          <a:xfrm>
            <a:off x="3616846" y="3302124"/>
            <a:ext cx="64807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98193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25" r="54332"/>
          <a:stretch/>
        </p:blipFill>
        <p:spPr>
          <a:xfrm>
            <a:off x="378" y="3465004"/>
            <a:ext cx="4175578" cy="339271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1"/>
          <a:stretch/>
        </p:blipFill>
        <p:spPr>
          <a:xfrm>
            <a:off x="378" y="4221088"/>
            <a:ext cx="9143244" cy="263662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7" t="24798" b="39499"/>
          <a:stretch/>
        </p:blipFill>
        <p:spPr>
          <a:xfrm>
            <a:off x="7308304" y="1700808"/>
            <a:ext cx="1835318" cy="244827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2" t="35300" r="-5" b="7997"/>
          <a:stretch/>
        </p:blipFill>
        <p:spPr>
          <a:xfrm>
            <a:off x="5148064" y="2420888"/>
            <a:ext cx="3995936" cy="388843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8" t="34249" b="9047"/>
          <a:stretch/>
        </p:blipFill>
        <p:spPr>
          <a:xfrm>
            <a:off x="4932040" y="2348880"/>
            <a:ext cx="4211582" cy="388843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0" t="72053" r="1959" b="10097"/>
          <a:stretch/>
        </p:blipFill>
        <p:spPr>
          <a:xfrm>
            <a:off x="8100392" y="4941168"/>
            <a:ext cx="864096" cy="122413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2" t="33199" r="7472" b="48950"/>
          <a:stretch/>
        </p:blipFill>
        <p:spPr>
          <a:xfrm>
            <a:off x="7740352" y="2276872"/>
            <a:ext cx="720080" cy="122413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3" t="44750" r="33461" b="37399"/>
          <a:stretch/>
        </p:blipFill>
        <p:spPr>
          <a:xfrm>
            <a:off x="5364088" y="3068960"/>
            <a:ext cx="720080" cy="122413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6" t="71001" r="12985" b="5897"/>
          <a:stretch/>
        </p:blipFill>
        <p:spPr>
          <a:xfrm>
            <a:off x="6196558" y="4812010"/>
            <a:ext cx="1512168" cy="158417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t="76252" r="80715" b="10097"/>
          <a:stretch/>
        </p:blipFill>
        <p:spPr>
          <a:xfrm>
            <a:off x="4832276" y="4838675"/>
            <a:ext cx="1008112" cy="936104"/>
          </a:xfrm>
          <a:prstGeom prst="rect">
            <a:avLst/>
          </a:prstGeom>
        </p:spPr>
      </p:pic>
      <p:grpSp>
        <p:nvGrpSpPr>
          <p:cNvPr id="13" name="그룹 12"/>
          <p:cNvGrpSpPr/>
          <p:nvPr userDrawn="1"/>
        </p:nvGrpSpPr>
        <p:grpSpPr>
          <a:xfrm>
            <a:off x="0" y="1520788"/>
            <a:ext cx="4343400" cy="888020"/>
            <a:chOff x="0" y="2456892"/>
            <a:chExt cx="4343400" cy="888020"/>
          </a:xfrm>
        </p:grpSpPr>
        <p:sp>
          <p:nvSpPr>
            <p:cNvPr id="14" name="직사각형 13"/>
            <p:cNvSpPr/>
            <p:nvPr/>
          </p:nvSpPr>
          <p:spPr>
            <a:xfrm>
              <a:off x="0" y="2528900"/>
              <a:ext cx="4241800" cy="816012"/>
            </a:xfrm>
            <a:prstGeom prst="rect">
              <a:avLst/>
            </a:prstGeom>
            <a:solidFill>
              <a:srgbClr val="D7C8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0" y="2456892"/>
              <a:ext cx="4343400" cy="816012"/>
            </a:xfrm>
            <a:prstGeom prst="rect">
              <a:avLst/>
            </a:prstGeom>
            <a:solidFill>
              <a:srgbClr val="9E7F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직사각형 15"/>
          <p:cNvSpPr/>
          <p:nvPr userDrawn="1"/>
        </p:nvSpPr>
        <p:spPr>
          <a:xfrm>
            <a:off x="4427984" y="1522871"/>
            <a:ext cx="184026" cy="197979"/>
          </a:xfrm>
          <a:prstGeom prst="rect">
            <a:avLst/>
          </a:prstGeom>
          <a:solidFill>
            <a:srgbClr val="ED8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 userDrawn="1"/>
        </p:nvSpPr>
        <p:spPr>
          <a:xfrm>
            <a:off x="4427984" y="1838474"/>
            <a:ext cx="184026" cy="197979"/>
          </a:xfrm>
          <a:prstGeom prst="rect">
            <a:avLst/>
          </a:prstGeom>
          <a:solidFill>
            <a:srgbClr val="69A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 userDrawn="1"/>
        </p:nvSpPr>
        <p:spPr>
          <a:xfrm>
            <a:off x="4427984" y="2132856"/>
            <a:ext cx="184026" cy="197979"/>
          </a:xfrm>
          <a:prstGeom prst="rect">
            <a:avLst/>
          </a:prstGeom>
          <a:solidFill>
            <a:srgbClr val="07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3763221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6525344"/>
            <a:ext cx="979933" cy="2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11965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_0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24" y="503151"/>
            <a:ext cx="1400299" cy="18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29502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_0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82" y="440668"/>
            <a:ext cx="979933" cy="2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93673"/>
      </p:ext>
    </p:extLst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_04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56" y="6417332"/>
            <a:ext cx="978597" cy="20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2108"/>
      </p:ext>
    </p:extLst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_04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06" y="6453336"/>
            <a:ext cx="1232693" cy="14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98391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_04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56" y="6381328"/>
            <a:ext cx="489744" cy="2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63336"/>
      </p:ext>
    </p:extLst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_04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00" y="6381328"/>
            <a:ext cx="489600" cy="24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72175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3" r:id="rId2"/>
    <p:sldLayoutId id="2147483932" r:id="rId3"/>
    <p:sldLayoutId id="2147483935" r:id="rId4"/>
    <p:sldLayoutId id="2147483938" r:id="rId5"/>
    <p:sldLayoutId id="2147483936" r:id="rId6"/>
    <p:sldLayoutId id="2147483937" r:id="rId7"/>
    <p:sldLayoutId id="2147483939" r:id="rId8"/>
    <p:sldLayoutId id="2147483940" r:id="rId9"/>
    <p:sldLayoutId id="2147483934" r:id="rId10"/>
  </p:sldLayoutIdLst>
  <p:transition advClick="0">
    <p:fade/>
  </p:transition>
  <p:hf hdr="0" ftr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225503"/>
            <a:ext cx="9144000" cy="1248588"/>
          </a:xfrm>
          <a:prstGeom prst="rect">
            <a:avLst/>
          </a:prstGeom>
          <a:noFill/>
        </p:spPr>
        <p:txBody>
          <a:bodyPr wrap="none" lIns="180000" tIns="0" bIns="0" rtlCol="0" anchor="ctr">
            <a:norm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atinLnBrk="0"/>
            <a:r>
              <a:rPr lang="en-US" altLang="ko-KR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Historical Development of Laws on Family Relationship </a:t>
            </a:r>
          </a:p>
          <a:p>
            <a:pPr latinLnBrk="0"/>
            <a:r>
              <a:rPr lang="en-US" altLang="ko-KR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Registration and Resident Registration in Korea</a:t>
            </a:r>
            <a:endParaRPr lang="ko-KR" alt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516" y="5769260"/>
            <a:ext cx="8738814" cy="460915"/>
          </a:xfrm>
          <a:prstGeom prst="rect">
            <a:avLst/>
          </a:prstGeom>
          <a:noFill/>
        </p:spPr>
        <p:txBody>
          <a:bodyPr wrap="none" lIns="612000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latinLnBrk="0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                                     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Dr. </a:t>
            </a: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Hyung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-Gun Kim</a:t>
            </a:r>
          </a:p>
          <a:p>
            <a:pPr latinLnBrk="0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                                      Office of Global Legal Research</a:t>
            </a:r>
          </a:p>
          <a:p>
            <a:pPr latinLnBrk="0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                                      Korea Legislation Research Institute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525344"/>
            <a:ext cx="979933" cy="23856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II. 1. Historical Development – Major Amendments to Act on the Registrations, etc. of Family Relationships (6)</a:t>
            </a:r>
            <a:endParaRPr lang="en-US" altLang="ko-KR" sz="2400" b="1" kern="0" spc="-150" dirty="0">
              <a:solidFill>
                <a:srgbClr val="3C3C3C"/>
              </a:solidFill>
              <a:latin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88" y="1866304"/>
            <a:ext cx="8136904" cy="10156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Amended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prevent the disclosure of family relationships information through the issuance of an authentic certificate copy of the Family Relationships Register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by allowing a civil petitioner to choose the information to be disclosed in the certificate of the Register</a:t>
            </a:r>
          </a:p>
        </p:txBody>
      </p: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401498" y="1284145"/>
            <a:ext cx="4782570" cy="463550"/>
            <a:chOff x="720" y="1392"/>
            <a:chExt cx="4058" cy="480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7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0" name="Rectangle 23"/>
          <p:cNvSpPr>
            <a:spLocks noChangeArrowheads="1"/>
          </p:cNvSpPr>
          <p:nvPr/>
        </p:nvSpPr>
        <p:spPr bwMode="black">
          <a:xfrm>
            <a:off x="539844" y="1307234"/>
            <a:ext cx="4644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ko-KR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Amendment by Act No. 14169 (2016.5.29)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1498" y="3749613"/>
            <a:ext cx="8136904" cy="55399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 certain information to be disclosed in different types of certificates of the Family Relationships Register</a:t>
            </a:r>
          </a:p>
        </p:txBody>
      </p:sp>
      <p:grpSp>
        <p:nvGrpSpPr>
          <p:cNvPr id="43" name="Group 11"/>
          <p:cNvGrpSpPr>
            <a:grpSpLocks/>
          </p:cNvGrpSpPr>
          <p:nvPr/>
        </p:nvGrpSpPr>
        <p:grpSpPr bwMode="auto">
          <a:xfrm>
            <a:off x="412788" y="3147174"/>
            <a:ext cx="4686300" cy="463550"/>
            <a:chOff x="720" y="1392"/>
            <a:chExt cx="4058" cy="480"/>
          </a:xfrm>
        </p:grpSpPr>
        <p:sp>
          <p:nvSpPr>
            <p:cNvPr id="45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ko-KR" b="1" dirty="0">
                  <a:solidFill>
                    <a:srgbClr val="FFFFFF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Major Provisions Inserted or Amended</a:t>
              </a:r>
            </a:p>
          </p:txBody>
        </p:sp>
        <p:grpSp>
          <p:nvGrpSpPr>
            <p:cNvPr id="46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19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4462856"/>
      </p:ext>
    </p:extLst>
  </p:cSld>
  <p:clrMapOvr>
    <a:masterClrMapping/>
  </p:clrMapOvr>
  <p:transition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II. 2. Historical Development – Major Amendments to Resident Registration Act (1)</a:t>
            </a:r>
            <a:endParaRPr lang="en-US" altLang="ko-KR" sz="2400" b="1" kern="0" spc="-150" dirty="0">
              <a:solidFill>
                <a:srgbClr val="3C3C3C"/>
              </a:solidFill>
              <a:latin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88" y="1866304"/>
            <a:ext cx="8136904" cy="7848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Enacted to </a:t>
            </a:r>
            <a:r>
              <a:rPr lang="en-US" altLang="ko-KR" sz="15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a proper and simplified process for administrative affairs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by clearly ascertaining the residential status of residents and the movement of the population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1498" y="1284145"/>
            <a:ext cx="4686300" cy="463550"/>
            <a:chOff x="720" y="1392"/>
            <a:chExt cx="4058" cy="480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0" name="Rectangle 23"/>
          <p:cNvSpPr>
            <a:spLocks noChangeArrowheads="1"/>
          </p:cNvSpPr>
          <p:nvPr/>
        </p:nvSpPr>
        <p:spPr bwMode="black">
          <a:xfrm>
            <a:off x="539844" y="1307234"/>
            <a:ext cx="44644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ko-KR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Enactment by Act No. 1067 (1962.5.10)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1498" y="3749613"/>
            <a:ext cx="8136904" cy="195438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Made City Mayors or Head of </a:t>
            </a:r>
            <a:r>
              <a:rPr lang="en-US" altLang="ko-K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Eup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altLang="ko-K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Myeon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in charge of managing administrative affairs related to resident registration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Required a person who has a place of residence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stay longer than 30 days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to report for registration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Specified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information is to be registered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in the Register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Required a registration to be done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14 days from the date on which the event subject to registration occurs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Repealed </a:t>
            </a:r>
            <a:r>
              <a:rPr lang="en-US" altLang="ko-KR" sz="1500" b="1" i="1" dirty="0">
                <a:solidFill>
                  <a:srgbClr val="005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on the Temporary Resident Register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12788" y="3147174"/>
            <a:ext cx="4686300" cy="463550"/>
            <a:chOff x="720" y="1392"/>
            <a:chExt cx="4058" cy="480"/>
          </a:xfrm>
        </p:grpSpPr>
        <p:sp>
          <p:nvSpPr>
            <p:cNvPr id="45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ko-KR" b="1" dirty="0">
                  <a:solidFill>
                    <a:srgbClr val="FFFFFF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Major Provisions </a:t>
              </a: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5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2114490"/>
      </p:ext>
    </p:extLst>
  </p:cSld>
  <p:clrMapOvr>
    <a:masterClrMapping/>
  </p:clrMapOvr>
  <p:transition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II. 2. Historical Development – Major Amendments to Resident Registration Act (2)</a:t>
            </a:r>
            <a:endParaRPr lang="en-US" altLang="ko-KR" sz="2400" b="1" kern="0" spc="-150" dirty="0">
              <a:solidFill>
                <a:srgbClr val="3C3C3C"/>
              </a:solidFill>
              <a:latin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88" y="1866304"/>
            <a:ext cx="8136904" cy="7848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Amended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the effectiveness of the resident registration system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by issuing a person over 18 years old a resident registration card (National ID Card) and by adding military service records as a matter to be reported 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1498" y="1284145"/>
            <a:ext cx="4686300" cy="463550"/>
            <a:chOff x="720" y="1392"/>
            <a:chExt cx="4058" cy="480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0" name="Rectangle 23"/>
          <p:cNvSpPr>
            <a:spLocks noChangeArrowheads="1"/>
          </p:cNvSpPr>
          <p:nvPr/>
        </p:nvSpPr>
        <p:spPr bwMode="black">
          <a:xfrm>
            <a:off x="539844" y="1307234"/>
            <a:ext cx="44644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ko-KR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Amendment by Act No. 2016 (1968.5.29)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1498" y="3749613"/>
            <a:ext cx="8136904" cy="2169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Gave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City Mayors or Head of </a:t>
            </a:r>
            <a:r>
              <a:rPr lang="en-US" altLang="ko-K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Eup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altLang="ko-K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Myeon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power to require a person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who has a place of residence to stay longer than 30 days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report for registration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(excluding foreigners)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service records and specialized skills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to the matters to be reported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Introduced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discretionary registration and objection or reexamination claims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to such registration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Made a place of residence on the Register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official address under relevant public laws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Enabled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issuing a person over 18 years old a resident registration card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12788" y="3147174"/>
            <a:ext cx="4686300" cy="463550"/>
            <a:chOff x="720" y="1392"/>
            <a:chExt cx="4058" cy="480"/>
          </a:xfrm>
        </p:grpSpPr>
        <p:sp>
          <p:nvSpPr>
            <p:cNvPr id="45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ko-KR" b="1" dirty="0">
                  <a:solidFill>
                    <a:srgbClr val="FFFFFF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Major Provisions Inserted or Amended</a:t>
              </a: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6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3586873"/>
      </p:ext>
    </p:extLst>
  </p:cSld>
  <p:clrMapOvr>
    <a:masterClrMapping/>
  </p:clrMapOvr>
  <p:transition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II. 2. Historical Development – Major Amendments to Resident Registration Act (3)</a:t>
            </a:r>
            <a:endParaRPr lang="en-US" altLang="ko-KR" sz="2400" b="1" kern="0" spc="-150" dirty="0">
              <a:solidFill>
                <a:srgbClr val="3C3C3C"/>
              </a:solidFill>
              <a:latin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88" y="1866304"/>
            <a:ext cx="8136904" cy="10156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Amended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administrative efficiency and convenience of residents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by allowing government officials to use resident registration cards for administrative purposes and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hunting out spies and/or suspected subversives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by requiring the presentation of a resident </a:t>
            </a:r>
            <a:r>
              <a:rPr lang="en-US" altLang="ko-KR" sz="1500" b="1">
                <a:latin typeface="Arial" panose="020B0604020202020204" pitchFamily="34" charset="0"/>
                <a:cs typeface="Arial" panose="020B0604020202020204" pitchFamily="34" charset="0"/>
              </a:rPr>
              <a:t>registration card</a:t>
            </a:r>
            <a:endParaRPr lang="en-US" altLang="ko-K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1498" y="1284145"/>
            <a:ext cx="4686300" cy="463550"/>
            <a:chOff x="720" y="1392"/>
            <a:chExt cx="4058" cy="480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0" name="Rectangle 23"/>
          <p:cNvSpPr>
            <a:spLocks noChangeArrowheads="1"/>
          </p:cNvSpPr>
          <p:nvPr/>
        </p:nvSpPr>
        <p:spPr bwMode="black">
          <a:xfrm>
            <a:off x="539844" y="1307234"/>
            <a:ext cx="44644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ko-KR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Amendment by Act No. 2150 (1970.1.1)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1498" y="3749613"/>
            <a:ext cx="8136904" cy="124649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Gave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authorized government officials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power to verify a civil petitioner’s personal information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by his/her resident registration card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Gave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judicial police officers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power to request the presentation of a resident registration card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when deemed necessary to verify the identification or residential information of a resident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12788" y="3147174"/>
            <a:ext cx="4686300" cy="463550"/>
            <a:chOff x="720" y="1392"/>
            <a:chExt cx="4058" cy="480"/>
          </a:xfrm>
        </p:grpSpPr>
        <p:sp>
          <p:nvSpPr>
            <p:cNvPr id="45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ko-KR" b="1" dirty="0">
                  <a:solidFill>
                    <a:srgbClr val="FFFFFF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Major Provisions Inserted or Amended</a:t>
              </a: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7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379537"/>
      </p:ext>
    </p:extLst>
  </p:cSld>
  <p:clrMapOvr>
    <a:masterClrMapping/>
  </p:clrMapOvr>
  <p:transition advClick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II. 2. Historical Development – Major Amendments to Resident Registration Act (4)</a:t>
            </a:r>
            <a:endParaRPr lang="en-US" altLang="ko-KR" sz="2400" b="1" kern="0" spc="-150" dirty="0">
              <a:solidFill>
                <a:srgbClr val="3C3C3C"/>
              </a:solidFill>
              <a:latin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88" y="1866304"/>
            <a:ext cx="8136904" cy="10156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Amended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administrative efficiency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by consolidating residents’ personal information into an individual resident registration form and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convenience of residents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by simplifying reports related to the movement of residence under various laws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1498" y="1284145"/>
            <a:ext cx="4890582" cy="463550"/>
            <a:chOff x="720" y="1392"/>
            <a:chExt cx="4058" cy="480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0" name="Rectangle 23"/>
          <p:cNvSpPr>
            <a:spLocks noChangeArrowheads="1"/>
          </p:cNvSpPr>
          <p:nvPr/>
        </p:nvSpPr>
        <p:spPr bwMode="black">
          <a:xfrm>
            <a:off x="539844" y="1307234"/>
            <a:ext cx="4644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ko-KR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Amendment by Act No. 3041 (1977.12.31)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1498" y="3749613"/>
            <a:ext cx="8136904" cy="170816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Established an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resident registration form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Replaced moving-in and moving-out reports under other laws (e.g., Military Service Act, Protection of Minimum Living Standards Act, Certification of Seal Imprint Act) by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moving-in and moving-out reports under </a:t>
            </a:r>
            <a:r>
              <a:rPr lang="en-US" altLang="ko-KR" sz="1500" b="1" i="1" dirty="0">
                <a:solidFill>
                  <a:srgbClr val="005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Registration Act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Established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criminal monetary penalty or penal detention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for not applying for the issuance of a resident registration card, without any justifiable reason, for more than 1 year from the date of notification 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12788" y="3147174"/>
            <a:ext cx="4686300" cy="463550"/>
            <a:chOff x="720" y="1392"/>
            <a:chExt cx="4058" cy="480"/>
          </a:xfrm>
        </p:grpSpPr>
        <p:sp>
          <p:nvSpPr>
            <p:cNvPr id="45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ko-KR" b="1" dirty="0">
                  <a:solidFill>
                    <a:srgbClr val="FFFFFF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Major Provisions Inserted or Amended</a:t>
              </a: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8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4986735"/>
      </p:ext>
    </p:extLst>
  </p:cSld>
  <p:clrMapOvr>
    <a:masterClrMapping/>
  </p:clrMapOvr>
  <p:transition advClick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II. 2. Historical Development – Major Amendments to Resident Registration Act (5)</a:t>
            </a:r>
            <a:endParaRPr lang="en-US" altLang="ko-KR" sz="2400" b="1" kern="0" spc="-150" dirty="0">
              <a:solidFill>
                <a:srgbClr val="3C3C3C"/>
              </a:solidFill>
              <a:latin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88" y="1866304"/>
            <a:ext cx="8136904" cy="55399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Amended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legal grounds for computational processing of administrative affairs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related to resident registration and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 other management issues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1498" y="1284145"/>
            <a:ext cx="4686300" cy="463550"/>
            <a:chOff x="720" y="1392"/>
            <a:chExt cx="4058" cy="480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0" name="Rectangle 23"/>
          <p:cNvSpPr>
            <a:spLocks noChangeArrowheads="1"/>
          </p:cNvSpPr>
          <p:nvPr/>
        </p:nvSpPr>
        <p:spPr bwMode="black">
          <a:xfrm>
            <a:off x="539844" y="1307234"/>
            <a:ext cx="44644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ko-KR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Amendment by Act No. 4314 (1991.1.14)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1498" y="3749613"/>
            <a:ext cx="8136904" cy="193899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Allowed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affairs related to resident registration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(e.g., writing, storage, transfer and management of resident registration forms, issuance of certificates)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computationally processed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limits to the scope of persons accessing resident registration forms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(i.e., reading and/or issuing an authentic copy of resident registration forms) to protect an individual’s private life and to prevent crimes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Established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penalty provision for a charge of revealing individuals’ information on resident registration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12788" y="3147174"/>
            <a:ext cx="4686300" cy="463550"/>
            <a:chOff x="720" y="1392"/>
            <a:chExt cx="4058" cy="480"/>
          </a:xfrm>
        </p:grpSpPr>
        <p:sp>
          <p:nvSpPr>
            <p:cNvPr id="45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ko-KR" b="1" dirty="0">
                  <a:solidFill>
                    <a:srgbClr val="FFFFFF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Major Provisions Inserted or Amended</a:t>
              </a: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9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0506468"/>
      </p:ext>
    </p:extLst>
  </p:cSld>
  <p:clrMapOvr>
    <a:masterClrMapping/>
  </p:clrMapOvr>
  <p:transition advClick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II. 2. Historical Development – Major Amendments to Resident Registration Act (6)</a:t>
            </a:r>
            <a:endParaRPr lang="en-US" altLang="ko-KR" sz="2400" b="1" kern="0" spc="-150" dirty="0">
              <a:solidFill>
                <a:srgbClr val="3C3C3C"/>
              </a:solidFill>
              <a:latin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88" y="1866304"/>
            <a:ext cx="8136904" cy="7848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Amended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replace resident registration cards with electronic resident registration cards (chip-based resident registration cards)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to prevent crimes caused by forging and/or falsifying the existing resident registration cards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5401" y="1292262"/>
            <a:ext cx="4834671" cy="463550"/>
            <a:chOff x="720" y="1392"/>
            <a:chExt cx="4058" cy="480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0" name="Rectangle 23"/>
          <p:cNvSpPr>
            <a:spLocks noChangeArrowheads="1"/>
          </p:cNvSpPr>
          <p:nvPr/>
        </p:nvSpPr>
        <p:spPr bwMode="black">
          <a:xfrm>
            <a:off x="539844" y="1307234"/>
            <a:ext cx="49322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ko-KR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Amendment by Act No. 5459 (1997.12.17)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1498" y="3749613"/>
            <a:ext cx="8136904" cy="124649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Replaced resident registration cards with electronic resident registration cards and authorized certain information under </a:t>
            </a:r>
            <a:r>
              <a:rPr lang="en-US" altLang="ko-KR" sz="1500" b="1" i="1" dirty="0">
                <a:solidFill>
                  <a:srgbClr val="005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of Seal Imprint Act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recorded into the cards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a criminal monetary penalty or penal detention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for not applying for the issuance of an electric resident registration card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 administrative fine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12788" y="3147174"/>
            <a:ext cx="4686300" cy="463550"/>
            <a:chOff x="720" y="1392"/>
            <a:chExt cx="4058" cy="480"/>
          </a:xfrm>
        </p:grpSpPr>
        <p:sp>
          <p:nvSpPr>
            <p:cNvPr id="45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ko-KR" b="1" dirty="0">
                  <a:solidFill>
                    <a:srgbClr val="FFFFFF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Major Provisions Inserted or Amended</a:t>
              </a: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10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1400086"/>
      </p:ext>
    </p:extLst>
  </p:cSld>
  <p:clrMapOvr>
    <a:masterClrMapping/>
  </p:clrMapOvr>
  <p:transition advClick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II. 2. Historical Development – Major Amendments to Resident Registration Act (7)</a:t>
            </a:r>
            <a:endParaRPr lang="en-US" altLang="ko-KR" sz="2400" b="1" kern="0" spc="-150" dirty="0">
              <a:solidFill>
                <a:srgbClr val="3C3C3C"/>
              </a:solidFill>
              <a:latin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88" y="1866304"/>
            <a:ext cx="8136904" cy="124649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Amended to put the previous amendment back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(i.e., the replacement of the existing resident registration cards with the new electronic resident registration cards) due to potential invasion of privacy and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the materials of the resident registration cards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for better protection from forging and/or falsifying the resident registration cards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1498" y="1284145"/>
            <a:ext cx="4686300" cy="463550"/>
            <a:chOff x="720" y="1392"/>
            <a:chExt cx="4058" cy="480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0" name="Rectangle 23"/>
          <p:cNvSpPr>
            <a:spLocks noChangeArrowheads="1"/>
          </p:cNvSpPr>
          <p:nvPr/>
        </p:nvSpPr>
        <p:spPr bwMode="black">
          <a:xfrm>
            <a:off x="539844" y="1307234"/>
            <a:ext cx="44644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ko-KR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Amendment by Act No. 5987 (1999.7.21)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5536" y="4293096"/>
            <a:ext cx="8136904" cy="10156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Replaced all issued resident registration cards with new plastic cards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, instead of issuing new electronic resident registration cards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 information on the head of household and military service records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from the information shown on the certificates for privacy concerns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95536" y="3717032"/>
            <a:ext cx="4686300" cy="463550"/>
            <a:chOff x="720" y="1392"/>
            <a:chExt cx="4058" cy="480"/>
          </a:xfrm>
        </p:grpSpPr>
        <p:sp>
          <p:nvSpPr>
            <p:cNvPr id="45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ko-KR" b="1" dirty="0">
                  <a:solidFill>
                    <a:srgbClr val="FFFFFF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Major Provisions Inserted or Amended</a:t>
              </a: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11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8193967"/>
      </p:ext>
    </p:extLst>
  </p:cSld>
  <p:clrMapOvr>
    <a:masterClrMapping/>
  </p:clrMapOvr>
  <p:transition advClick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II. 2. Historical Development – Major Amendments to Resident Registration Act (8)</a:t>
            </a:r>
            <a:endParaRPr lang="en-US" altLang="ko-KR" sz="2400" b="1" kern="0" spc="-150" dirty="0">
              <a:solidFill>
                <a:srgbClr val="3C3C3C"/>
              </a:solidFill>
              <a:latin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88" y="1866304"/>
            <a:ext cx="8136904" cy="10156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Amended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an authentic copy of resident registration forms to be processed and issued by a unmanned machine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on civil petitioners’ request and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more severe penalties for generating false resident identification (National ID) numbers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and other crimes related to resident registration 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1498" y="1284145"/>
            <a:ext cx="4686300" cy="463550"/>
            <a:chOff x="720" y="1392"/>
            <a:chExt cx="4058" cy="480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0" name="Rectangle 23"/>
          <p:cNvSpPr>
            <a:spLocks noChangeArrowheads="1"/>
          </p:cNvSpPr>
          <p:nvPr/>
        </p:nvSpPr>
        <p:spPr bwMode="black">
          <a:xfrm>
            <a:off x="539844" y="1307234"/>
            <a:ext cx="44644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ko-KR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Amendment by Act No. 6385 (2001.1.26)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5536" y="3933056"/>
            <a:ext cx="8136904" cy="14773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Allowed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unmanned machine-based processing and issuing of an authentic copy of resident registration forms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Established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grounds of assigning resident identification (National ID) numbers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Established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penalties for generating false resident identification </a:t>
            </a:r>
            <a:r>
              <a:rPr lang="en-US" altLang="ko-KR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and other crimes related to resident registration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(less than 3 years of imprisonment and/or 10,000,000 won (approx. 9,000 US dollars) of criminal money penalties) 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95536" y="3356992"/>
            <a:ext cx="4686300" cy="463550"/>
            <a:chOff x="720" y="1392"/>
            <a:chExt cx="4058" cy="480"/>
          </a:xfrm>
        </p:grpSpPr>
        <p:sp>
          <p:nvSpPr>
            <p:cNvPr id="45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ko-KR" b="1" dirty="0">
                  <a:solidFill>
                    <a:srgbClr val="FFFFFF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Major Provisions Inserted or Amended</a:t>
              </a: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12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0210156"/>
      </p:ext>
    </p:extLst>
  </p:cSld>
  <p:clrMapOvr>
    <a:masterClrMapping/>
  </p:clrMapOvr>
  <p:transition advClick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II. 2. Historical Development – Major Amendments to Resident Registration Act (9)</a:t>
            </a:r>
            <a:endParaRPr lang="en-US" altLang="ko-KR" sz="2400" b="1" kern="0" spc="-150" dirty="0">
              <a:solidFill>
                <a:srgbClr val="3C3C3C"/>
              </a:solidFill>
              <a:latin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88" y="1866304"/>
            <a:ext cx="8136904" cy="14773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Amended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an electronic information backup system for resident registration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in preparation for natural disasters and accidents and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the convenience of residents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by establishing an electronic application system for reading and/or issuing an authentic copy of resident registration forms, modifying resident registration information, claiming an opposition to the annulment of registration, etc.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1498" y="1284145"/>
            <a:ext cx="4686300" cy="463550"/>
            <a:chOff x="720" y="1392"/>
            <a:chExt cx="4058" cy="480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0" name="Rectangle 23"/>
          <p:cNvSpPr>
            <a:spLocks noChangeArrowheads="1"/>
          </p:cNvSpPr>
          <p:nvPr/>
        </p:nvSpPr>
        <p:spPr bwMode="black">
          <a:xfrm>
            <a:off x="539844" y="1307234"/>
            <a:ext cx="44644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ko-KR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Amendment by Act No. 7201 (2004.3.22)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1498" y="4147130"/>
            <a:ext cx="8136904" cy="14773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Enabled civil petitioners to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electronically apply for the reading and/or issuing an authentic copy of resident registration forms, modifying resident registration information, claiming an opposition to the annulment of registration, etc.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Established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Electronic Information Center for Resident Registration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duty to make an electronic information backup system for resident registration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in preparation for natural disasters and accidents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05135" y="3568471"/>
            <a:ext cx="4686300" cy="463550"/>
            <a:chOff x="720" y="1392"/>
            <a:chExt cx="4058" cy="480"/>
          </a:xfrm>
        </p:grpSpPr>
        <p:sp>
          <p:nvSpPr>
            <p:cNvPr id="45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ko-KR" b="1" dirty="0">
                  <a:solidFill>
                    <a:srgbClr val="FFFFFF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Major Provisions Inserted or Amended</a:t>
              </a: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13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3346253"/>
      </p:ext>
    </p:extLst>
  </p:cSld>
  <p:clrMapOvr>
    <a:masterClrMapping/>
  </p:clrMapOvr>
  <p:transition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그룹 42"/>
          <p:cNvGrpSpPr/>
          <p:nvPr/>
        </p:nvGrpSpPr>
        <p:grpSpPr>
          <a:xfrm>
            <a:off x="791581" y="2636912"/>
            <a:ext cx="6912767" cy="790347"/>
            <a:chOff x="1119668" y="2420888"/>
            <a:chExt cx="2675097" cy="790347"/>
          </a:xfrm>
        </p:grpSpPr>
        <p:grpSp>
          <p:nvGrpSpPr>
            <p:cNvPr id="48" name="그룹 47"/>
            <p:cNvGrpSpPr/>
            <p:nvPr/>
          </p:nvGrpSpPr>
          <p:grpSpPr>
            <a:xfrm>
              <a:off x="1119668" y="2420888"/>
              <a:ext cx="181292" cy="576064"/>
              <a:chOff x="1068866" y="2420888"/>
              <a:chExt cx="181292" cy="576064"/>
            </a:xfrm>
          </p:grpSpPr>
          <p:sp>
            <p:nvSpPr>
              <p:cNvPr id="50" name="Text Box 206"/>
              <p:cNvSpPr txBox="1">
                <a:spLocks noChangeArrowheads="1"/>
              </p:cNvSpPr>
              <p:nvPr/>
            </p:nvSpPr>
            <p:spPr bwMode="auto">
              <a:xfrm>
                <a:off x="1068866" y="2628687"/>
                <a:ext cx="143983" cy="309913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t" anchorCtr="0">
                <a:no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1270" h="1270"/>
                  <a:contourClr>
                    <a:schemeClr val="bg1"/>
                  </a:contourClr>
                </a:sp3d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>
                    <a:ln>
                      <a:prstDash val="solid"/>
                    </a:ln>
                    <a:solidFill>
                      <a:srgbClr val="86651C"/>
                    </a:solidFill>
                    <a:latin typeface="+mn-ea"/>
                    <a:ea typeface="+mn-ea"/>
                    <a:cs typeface="Arial" pitchFamily="34" charset="0"/>
                  </a:rPr>
                  <a:t>Ⅰ</a:t>
                </a:r>
                <a:endParaRPr lang="ko-KR" altLang="en-US" b="1" dirty="0">
                  <a:ln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51" name="그림 5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97" t="36349" r="85440" b="55250"/>
              <a:stretch/>
            </p:blipFill>
            <p:spPr>
              <a:xfrm>
                <a:off x="1123099" y="2420888"/>
                <a:ext cx="127059" cy="576064"/>
              </a:xfrm>
              <a:prstGeom prst="rect">
                <a:avLst/>
              </a:prstGeom>
            </p:spPr>
          </p:pic>
        </p:grpSp>
        <p:sp>
          <p:nvSpPr>
            <p:cNvPr id="49" name="직사각형 48"/>
            <p:cNvSpPr/>
            <p:nvPr/>
          </p:nvSpPr>
          <p:spPr>
            <a:xfrm>
              <a:off x="1196381" y="2564904"/>
              <a:ext cx="25983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ln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Arial" pitchFamily="34" charset="0"/>
                </a:rPr>
                <a:t> Overview of Laws on Family Relationship Registration and    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ln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Arial" pitchFamily="34" charset="0"/>
                </a:rPr>
                <a:t> Resident Registration</a:t>
              </a: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791579" y="3429000"/>
            <a:ext cx="7668853" cy="1027068"/>
            <a:chOff x="1030858" y="2492896"/>
            <a:chExt cx="5692296" cy="1027068"/>
          </a:xfrm>
        </p:grpSpPr>
        <p:grpSp>
          <p:nvGrpSpPr>
            <p:cNvPr id="53" name="그룹 52"/>
            <p:cNvGrpSpPr/>
            <p:nvPr/>
          </p:nvGrpSpPr>
          <p:grpSpPr>
            <a:xfrm>
              <a:off x="1030858" y="2492896"/>
              <a:ext cx="402632" cy="576064"/>
              <a:chOff x="980056" y="2492896"/>
              <a:chExt cx="402632" cy="576064"/>
            </a:xfrm>
          </p:grpSpPr>
          <p:sp>
            <p:nvSpPr>
              <p:cNvPr id="55" name="Text Box 206"/>
              <p:cNvSpPr txBox="1">
                <a:spLocks noChangeArrowheads="1"/>
              </p:cNvSpPr>
              <p:nvPr/>
            </p:nvSpPr>
            <p:spPr bwMode="auto">
              <a:xfrm>
                <a:off x="980056" y="2628687"/>
                <a:ext cx="243045" cy="309913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t" anchorCtr="0">
                <a:no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1270" h="1270"/>
                  <a:contourClr>
                    <a:schemeClr val="bg1"/>
                  </a:contourClr>
                </a:sp3d>
              </a:bodyPr>
              <a:lstStyle/>
              <a:p>
                <a:pPr latinLnBrk="0">
                  <a:defRPr/>
                </a:pPr>
                <a:r>
                  <a:rPr lang="en-US" altLang="ko-KR" sz="1600" b="1" dirty="0">
                    <a:ln>
                      <a:prstDash val="solid"/>
                    </a:ln>
                    <a:solidFill>
                      <a:srgbClr val="86651C"/>
                    </a:solidFill>
                    <a:latin typeface="+mn-ea"/>
                    <a:ea typeface="+mn-ea"/>
                    <a:cs typeface="Arial" pitchFamily="34" charset="0"/>
                  </a:rPr>
                  <a:t>Ⅱ</a:t>
                </a:r>
                <a:endParaRPr lang="ko-KR" altLang="en-US" sz="1600" b="1" dirty="0">
                  <a:ln>
                    <a:prstDash val="solid"/>
                  </a:ln>
                  <a:solidFill>
                    <a:srgbClr val="86651C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56" name="그림 5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97" t="36349" r="85440" b="55250"/>
              <a:stretch/>
            </p:blipFill>
            <p:spPr>
              <a:xfrm>
                <a:off x="1084081" y="2492896"/>
                <a:ext cx="298607" cy="576064"/>
              </a:xfrm>
              <a:prstGeom prst="rect">
                <a:avLst/>
              </a:prstGeom>
            </p:spPr>
          </p:pic>
        </p:grpSp>
        <p:sp>
          <p:nvSpPr>
            <p:cNvPr id="54" name="직사각형 53"/>
            <p:cNvSpPr/>
            <p:nvPr/>
          </p:nvSpPr>
          <p:spPr>
            <a:xfrm>
              <a:off x="1209504" y="2596634"/>
              <a:ext cx="551365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ln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Arial" pitchFamily="34" charset="0"/>
                </a:rPr>
                <a:t> Historical Development </a:t>
              </a:r>
              <a:r>
                <a:rPr lang="en-US" altLang="ko-KR" b="1" dirty="0">
                  <a:ln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Arial" pitchFamily="34" charset="0"/>
                </a:rPr>
                <a:t>Laws on Family Relationship Registration 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ln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Arial" pitchFamily="34" charset="0"/>
                </a:rPr>
                <a:t> and Resident Registration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="1" dirty="0">
                <a:ln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791580" y="4221088"/>
            <a:ext cx="4824536" cy="576064"/>
            <a:chOff x="1033606" y="2492896"/>
            <a:chExt cx="3891877" cy="576064"/>
          </a:xfrm>
        </p:grpSpPr>
        <p:grpSp>
          <p:nvGrpSpPr>
            <p:cNvPr id="58" name="그룹 57"/>
            <p:cNvGrpSpPr/>
            <p:nvPr/>
          </p:nvGrpSpPr>
          <p:grpSpPr>
            <a:xfrm>
              <a:off x="1033606" y="2492896"/>
              <a:ext cx="348835" cy="576064"/>
              <a:chOff x="982804" y="2492896"/>
              <a:chExt cx="348835" cy="576064"/>
            </a:xfrm>
          </p:grpSpPr>
          <p:sp>
            <p:nvSpPr>
              <p:cNvPr id="60" name="Text Box 206"/>
              <p:cNvSpPr txBox="1">
                <a:spLocks noChangeArrowheads="1"/>
              </p:cNvSpPr>
              <p:nvPr/>
            </p:nvSpPr>
            <p:spPr bwMode="auto">
              <a:xfrm>
                <a:off x="982804" y="2628687"/>
                <a:ext cx="257314" cy="309913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t" anchorCtr="0">
                <a:no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1270" h="1270"/>
                  <a:contourClr>
                    <a:schemeClr val="bg1"/>
                  </a:contourClr>
                </a:sp3d>
              </a:bodyPr>
              <a:lstStyle/>
              <a:p>
                <a:pPr latinLnBrk="0">
                  <a:defRPr/>
                </a:pPr>
                <a:r>
                  <a:rPr lang="en-US" altLang="ko-KR" sz="1600" b="1" dirty="0">
                    <a:ln>
                      <a:prstDash val="solid"/>
                    </a:ln>
                    <a:solidFill>
                      <a:srgbClr val="86651C"/>
                    </a:solidFill>
                    <a:latin typeface="+mn-ea"/>
                    <a:ea typeface="+mn-ea"/>
                    <a:cs typeface="Arial" pitchFamily="34" charset="0"/>
                  </a:rPr>
                  <a:t>Ⅲ</a:t>
                </a:r>
                <a:endParaRPr lang="ko-KR" altLang="en-US" sz="1600" b="1" dirty="0">
                  <a:ln>
                    <a:prstDash val="solid"/>
                  </a:ln>
                  <a:solidFill>
                    <a:srgbClr val="86651C"/>
                  </a:solidFill>
                  <a:latin typeface="+mn-ea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61" name="그림 6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97" t="36349" r="85440" b="55250"/>
              <a:stretch/>
            </p:blipFill>
            <p:spPr>
              <a:xfrm>
                <a:off x="1175789" y="2492896"/>
                <a:ext cx="155850" cy="576064"/>
              </a:xfrm>
              <a:prstGeom prst="rect">
                <a:avLst/>
              </a:prstGeom>
            </p:spPr>
          </p:pic>
        </p:grpSp>
        <p:sp>
          <p:nvSpPr>
            <p:cNvPr id="59" name="직사각형 58"/>
            <p:cNvSpPr/>
            <p:nvPr/>
          </p:nvSpPr>
          <p:spPr>
            <a:xfrm>
              <a:off x="1248615" y="2596634"/>
              <a:ext cx="36768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ln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Arial" pitchFamily="34" charset="0"/>
                </a:rPr>
                <a:t> Concluding Observations </a:t>
              </a:r>
              <a:endParaRPr lang="ko-KR" altLang="en-US" b="1" dirty="0">
                <a:ln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68" y="1656423"/>
            <a:ext cx="5436000" cy="504000"/>
          </a:xfrm>
          <a:prstGeom prst="rect">
            <a:avLst/>
          </a:prstGeom>
          <a:noFill/>
        </p:spPr>
        <p:txBody>
          <a:bodyPr wrap="none" lIns="900000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n-ea"/>
                <a:ea typeface="+mn-ea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80" y="6489340"/>
            <a:ext cx="979933" cy="2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44192"/>
      </p:ext>
    </p:extLst>
  </p:cSld>
  <p:clrMapOvr>
    <a:masterClrMapping/>
  </p:clrMapOvr>
  <p:transition advClick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72716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II. 2. Historical Development – Major Amendments to Resident Registration Act (10~12)</a:t>
            </a:r>
            <a:endParaRPr lang="en-US" altLang="ko-KR" sz="2400" b="1" kern="0" spc="-150" dirty="0">
              <a:solidFill>
                <a:srgbClr val="3C3C3C"/>
              </a:solidFill>
              <a:latin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36812"/>
            <a:ext cx="8136904" cy="10156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Amended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convenience of the disabled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by resolving difficulties in using the resident registration card (i.e., the issuance of a Braille registration card to the blind) and by requiring the relevant public officials to visit the severely disabled for the issuance or reissuance of their resident registration cards)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95536" y="1160748"/>
            <a:ext cx="4818574" cy="463550"/>
            <a:chOff x="720" y="1392"/>
            <a:chExt cx="4058" cy="480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0" name="Rectangle 23"/>
          <p:cNvSpPr>
            <a:spLocks noChangeArrowheads="1"/>
          </p:cNvSpPr>
          <p:nvPr/>
        </p:nvSpPr>
        <p:spPr bwMode="black">
          <a:xfrm>
            <a:off x="539844" y="1307234"/>
            <a:ext cx="46082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ko-KR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Amendment by Act No. 10733 (2011.5.30)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5536" y="3501008"/>
            <a:ext cx="8136904" cy="7848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Amended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the new resident registration card issuance system dedicated exclusively to overseas Koreans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, repealing the resident registration annulment of the overseas Koreans  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95536" y="2924944"/>
            <a:ext cx="4860540" cy="463550"/>
            <a:chOff x="720" y="1392"/>
            <a:chExt cx="4058" cy="480"/>
          </a:xfrm>
        </p:grpSpPr>
        <p:sp>
          <p:nvSpPr>
            <p:cNvPr id="45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ko-KR" b="1" dirty="0">
                  <a:solidFill>
                    <a:srgbClr val="FFFFFF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 Amendment by Act No. 12279 (2014.1.21) </a:t>
              </a:r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14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5085184"/>
            <a:ext cx="8136904" cy="124649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Amended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the resident registration number changing system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allowing civil petitioners to change their resident registration numbers (when the resident registration numbers are leaked and such leakage can cause damage to their life, body or property) subject to a decision by the Committee established in the Ministry of Government Administration and Home Affairs  </a:t>
            </a:r>
          </a:p>
        </p:txBody>
      </p: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395536" y="4509120"/>
            <a:ext cx="4860540" cy="463550"/>
            <a:chOff x="720" y="1392"/>
            <a:chExt cx="4058" cy="480"/>
          </a:xfrm>
        </p:grpSpPr>
        <p:sp>
          <p:nvSpPr>
            <p:cNvPr id="19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ko-KR" b="1" dirty="0">
                  <a:solidFill>
                    <a:srgbClr val="FFFFFF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 Amendment by Act No. 14191 (2016.5.29) </a:t>
              </a:r>
            </a:p>
          </p:txBody>
        </p:sp>
        <p:grpSp>
          <p:nvGrpSpPr>
            <p:cNvPr id="20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1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2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0292619"/>
      </p:ext>
    </p:extLst>
  </p:cSld>
  <p:clrMapOvr>
    <a:masterClrMapping/>
  </p:clrMapOvr>
  <p:transition advClick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III. Concluding Observations (1) </a:t>
            </a:r>
            <a:endParaRPr lang="en-US" altLang="ko-KR" sz="2400" b="1" kern="0" spc="-150" dirty="0">
              <a:solidFill>
                <a:srgbClr val="3C3C3C"/>
              </a:solidFill>
              <a:latin typeface="+mj-ea"/>
            </a:endParaRPr>
          </a:p>
        </p:txBody>
      </p: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21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ltGray">
          <a:xfrm>
            <a:off x="719572" y="1448780"/>
            <a:ext cx="4896544" cy="756084"/>
          </a:xfrm>
          <a:prstGeom prst="roundRect">
            <a:avLst>
              <a:gd name="adj" fmla="val 1750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Prescribing matters concerning the Family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Register (1960~) 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ltGray">
          <a:xfrm>
            <a:off x="2015716" y="3681028"/>
            <a:ext cx="5400600" cy="1404156"/>
          </a:xfrm>
          <a:prstGeom prst="roundRect">
            <a:avLst>
              <a:gd name="adj" fmla="val 1750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Prescribing matters concerning the registration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establishment of and changes in family 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relations such as the birth, marriage, death, etc.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people and other matters concerning 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certification thereof (2007~) 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887924" y="3176972"/>
            <a:ext cx="100811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15716" y="5157192"/>
            <a:ext cx="6588732" cy="10156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Introducing the individual-based registration system and the issuance of an individual certificate by purpose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Allowing a person to choose family relationships information to be </a:t>
            </a:r>
            <a:r>
              <a:rPr lang="en-US" altLang="ko-KR" sz="1500" b="1">
                <a:latin typeface="Arial" panose="020B0604020202020204" pitchFamily="34" charset="0"/>
                <a:cs typeface="Arial" panose="020B0604020202020204" pitchFamily="34" charset="0"/>
              </a:rPr>
              <a:t>dislosed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in a certificate</a:t>
            </a:r>
            <a:endParaRPr lang="en-US" altLang="ko-KR" sz="1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black">
          <a:xfrm>
            <a:off x="611560" y="872716"/>
            <a:ext cx="78488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ko-KR" sz="2400" b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Act on the Registration, etc. of Family Relationships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572" y="2276872"/>
            <a:ext cx="6588732" cy="7848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Based on the patriarchal family system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The family register revealing the head of household and family status information </a:t>
            </a:r>
          </a:p>
        </p:txBody>
      </p:sp>
    </p:spTree>
    <p:extLst>
      <p:ext uri="{BB962C8B-B14F-4D97-AF65-F5344CB8AC3E}">
        <p14:creationId xmlns:p14="http://schemas.microsoft.com/office/powerpoint/2010/main" val="3966962785"/>
      </p:ext>
    </p:extLst>
  </p:cSld>
  <p:clrMapOvr>
    <a:masterClrMapping/>
  </p:clrMapOvr>
  <p:transition advClick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III. Concluding Observations (2) </a:t>
            </a:r>
            <a:endParaRPr lang="en-US" altLang="ko-KR" sz="2400" b="1" kern="0" spc="-150" dirty="0">
              <a:solidFill>
                <a:srgbClr val="3C3C3C"/>
              </a:solidFill>
              <a:latin typeface="+mj-ea"/>
            </a:endParaRPr>
          </a:p>
        </p:txBody>
      </p: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20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ltGray">
          <a:xfrm>
            <a:off x="719572" y="1448780"/>
            <a:ext cx="4782570" cy="756084"/>
          </a:xfrm>
          <a:prstGeom prst="roundRect">
            <a:avLst>
              <a:gd name="adj" fmla="val 1750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Promoting proper and simplified process 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administrative affairs (1962~) 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ltGray">
          <a:xfrm>
            <a:off x="2015716" y="3861048"/>
            <a:ext cx="4782570" cy="792088"/>
          </a:xfrm>
          <a:prstGeom prst="roundRect">
            <a:avLst>
              <a:gd name="adj" fmla="val 1750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Promoting convenience of residents’ 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livelihoods (1998~) 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887924" y="3356992"/>
            <a:ext cx="100811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015716" y="4725144"/>
            <a:ext cx="6588732" cy="193899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Introducing unmanned machines processing and issuing an authentic copy of the resident registration form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Establishing an electronic application system for reading, issuing and/or modifying resident registration 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Establishing more severe penalties for crimes related to resident registration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Promoting convenience of the disabled and overseas Koreans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Introducing the resident registration number changing system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black">
          <a:xfrm>
            <a:off x="611560" y="872716"/>
            <a:ext cx="62286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ko-KR" sz="2400" b="1" dirty="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Resident Registration Act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572" y="2276872"/>
            <a:ext cx="6588732" cy="10156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Securing the effectiveness of the resident registration system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Promoting administrative efficiency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Establishing legal grounds for computational processing of administrative affairs</a:t>
            </a:r>
          </a:p>
        </p:txBody>
      </p:sp>
    </p:spTree>
    <p:extLst>
      <p:ext uri="{BB962C8B-B14F-4D97-AF65-F5344CB8AC3E}">
        <p14:creationId xmlns:p14="http://schemas.microsoft.com/office/powerpoint/2010/main" val="3966962785"/>
      </p:ext>
    </p:extLst>
  </p:cSld>
  <p:clrMapOvr>
    <a:masterClrMapping/>
  </p:clrMapOvr>
  <p:transition advClick="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Source of Korean Laws(English Translation):</a:t>
            </a:r>
          </a:p>
          <a:p>
            <a:pPr algn="l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ln>
                  <a:prstDash val="solid"/>
                </a:ln>
                <a:solidFill>
                  <a:srgbClr val="005BEE"/>
                </a:solidFill>
                <a:latin typeface="+mn-ea"/>
                <a:cs typeface="Arial" pitchFamily="34" charset="0"/>
              </a:rPr>
              <a:t>http://elaw.klri.re.kr/eng_service/main.do</a:t>
            </a: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22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18317"/>
      </p:ext>
    </p:extLst>
  </p:cSld>
  <p:clrMapOvr>
    <a:masterClrMapping/>
  </p:clrMapOvr>
  <p:transition advClick="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Source of Korean Laws(English Translation):</a:t>
            </a:r>
          </a:p>
          <a:p>
            <a:pPr algn="l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ln>
                  <a:prstDash val="solid"/>
                </a:ln>
                <a:solidFill>
                  <a:srgbClr val="005BEE"/>
                </a:solidFill>
                <a:latin typeface="+mn-ea"/>
                <a:cs typeface="Arial" pitchFamily="34" charset="0"/>
              </a:rPr>
              <a:t>http://elaw.klri.re.kr/eng_service/main.do</a:t>
            </a: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23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7"/>
            <a:ext cx="9144000" cy="55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0071"/>
      </p:ext>
    </p:extLst>
  </p:cSld>
  <p:clrMapOvr>
    <a:masterClrMapping/>
  </p:clrMapOvr>
  <p:transition advClick="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Source of Korean Laws(English Translation):</a:t>
            </a:r>
          </a:p>
          <a:p>
            <a:pPr algn="l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ln>
                  <a:prstDash val="solid"/>
                </a:ln>
                <a:solidFill>
                  <a:srgbClr val="005BEE"/>
                </a:solidFill>
                <a:latin typeface="+mn-ea"/>
                <a:cs typeface="Arial" pitchFamily="34" charset="0"/>
              </a:rPr>
              <a:t>http://elaw.klri.re.kr/eng_service/main.do</a:t>
            </a: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24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303"/>
            <a:ext cx="9144000" cy="554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01129"/>
      </p:ext>
    </p:extLst>
  </p:cSld>
  <p:clrMapOvr>
    <a:masterClrMapping/>
  </p:clrMapOvr>
  <p:transition advClick="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6554" y="1796628"/>
            <a:ext cx="7070892" cy="1446550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latinLnBrk="0"/>
            <a:r>
              <a:rPr lang="en-US" altLang="ko-KR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Thank You!!</a:t>
            </a:r>
            <a:endParaRPr lang="ko-KR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3111252"/>
            <a:ext cx="3888432" cy="252000"/>
          </a:xfrm>
          <a:prstGeom prst="rect">
            <a:avLst/>
          </a:prstGeom>
          <a:solidFill>
            <a:srgbClr val="A1823A"/>
          </a:solidFill>
        </p:spPr>
        <p:txBody>
          <a:bodyPr wrap="none" tIns="36000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latinLnBrk="0"/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Korea Legislation Research Institute</a:t>
            </a:r>
            <a:endParaRPr lang="ko-KR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4" t="85703" r="4322" b="3797"/>
          <a:stretch/>
        </p:blipFill>
        <p:spPr>
          <a:xfrm>
            <a:off x="3795489" y="5877271"/>
            <a:ext cx="1944216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01373"/>
      </p:ext>
    </p:extLst>
  </p:cSld>
  <p:clrMapOvr>
    <a:masterClrMapping/>
  </p:clrMapOvr>
  <p:transition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8856476" cy="91579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I. Overview of Laws on Family Relationship Registration and </a:t>
            </a:r>
            <a:r>
              <a:rPr lang="en-US" altLang="ko-KR" sz="2400" b="1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Resident Registration</a:t>
            </a:r>
            <a:endParaRPr lang="en-US" altLang="ko-KR" sz="2400" b="1" dirty="0">
              <a:ln>
                <a:prstDash val="solid"/>
              </a:ln>
              <a:solidFill>
                <a:srgbClr val="002060"/>
              </a:solidFill>
              <a:latin typeface="+mn-ea"/>
              <a:cs typeface="Arial" pitchFamily="34" charset="0"/>
            </a:endParaRPr>
          </a:p>
        </p:txBody>
      </p:sp>
      <p:sp>
        <p:nvSpPr>
          <p:cNvPr id="10" name="모서리가 둥근 직사각형 25"/>
          <p:cNvSpPr>
            <a:spLocks noChangeArrowheads="1"/>
          </p:cNvSpPr>
          <p:nvPr/>
        </p:nvSpPr>
        <p:spPr bwMode="auto">
          <a:xfrm>
            <a:off x="-508" y="1052133"/>
            <a:ext cx="9144508" cy="519351"/>
          </a:xfrm>
          <a:prstGeom prst="roundRect">
            <a:avLst>
              <a:gd name="adj" fmla="val 50000"/>
            </a:avLst>
          </a:prstGeom>
          <a:solidFill>
            <a:srgbClr val="003300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SzPct val="80000"/>
            </a:pPr>
            <a:r>
              <a:rPr kumimoji="0" lang="en-US" altLang="ko-KR" b="1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       1. Act on the Registration, etc. of Family Relationships</a:t>
            </a:r>
            <a:endParaRPr kumimoji="0" lang="ko-KR" altLang="en-US" b="1" dirty="0">
              <a:solidFill>
                <a:schemeClr val="bg1"/>
              </a:solidFill>
              <a:latin typeface="Arial" panose="020B0604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179512" y="1988840"/>
            <a:ext cx="8820980" cy="3348372"/>
          </a:xfrm>
          <a:prstGeom prst="roundRect">
            <a:avLst>
              <a:gd name="adj" fmla="val 3926"/>
            </a:avLst>
          </a:prstGeom>
          <a:solidFill>
            <a:schemeClr val="bg1"/>
          </a:solidFill>
          <a:ln w="19050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500" b="1" i="1" dirty="0">
                <a:solidFill>
                  <a:srgbClr val="005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Resister Act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(enacted on January 1, 1960 and</a:t>
            </a:r>
            <a:r>
              <a:rPr lang="ko-KR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amended 16 times) was constitutionally challenged on the grounds of gender discrimination and the Constitutional Court held unconstitutional in 2005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500" b="1" i="1" dirty="0">
                <a:solidFill>
                  <a:srgbClr val="005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Register Act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was replaced by </a:t>
            </a:r>
            <a:r>
              <a:rPr lang="en-US" altLang="ko-KR" sz="1500" b="1" i="1" dirty="0">
                <a:solidFill>
                  <a:srgbClr val="005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on the Registration, etc. of Family Relationships</a:t>
            </a:r>
            <a:r>
              <a:rPr lang="en-US" altLang="ko-KR" sz="1500" b="1" dirty="0">
                <a:solidFill>
                  <a:srgbClr val="005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(enacted on May 17, 2007 as Act No. 8435) in accordance with the abolition of the patriarchal family system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500" b="1" i="1" dirty="0">
                <a:solidFill>
                  <a:srgbClr val="005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on the Registration, etc. of Family Relationships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establishes the Family Relations Register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according to the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ko-KR" altLang="ko-K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regist</a:t>
            </a:r>
            <a:r>
              <a:rPr lang="en-US" altLang="ko-K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ered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place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by each individual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issues individual certificates such as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asic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ertificate,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arriage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ertificate and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amily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ertificate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abolishing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amily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egister with the head of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household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and family status information</a:t>
            </a:r>
            <a:endParaRPr lang="en-US" altLang="ko-K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altLang="ko-KR" sz="1500" b="1" i="1" dirty="0">
                <a:solidFill>
                  <a:srgbClr val="005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on the Registration, etc. of Family Relationships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is divided into 8 Chapters and 13 Sections and is composed of 129 Articles (amended 15 times)</a:t>
            </a:r>
            <a:endParaRPr lang="ko-KR" alt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1025649" y="1704616"/>
            <a:ext cx="2611438" cy="368300"/>
            <a:chOff x="468" y="816"/>
            <a:chExt cx="2304" cy="244"/>
          </a:xfrm>
        </p:grpSpPr>
        <p:sp>
          <p:nvSpPr>
            <p:cNvPr id="21" name="Freeform 25"/>
            <p:cNvSpPr>
              <a:spLocks/>
            </p:cNvSpPr>
            <p:nvPr/>
          </p:nvSpPr>
          <p:spPr bwMode="gray">
            <a:xfrm>
              <a:off x="476" y="818"/>
              <a:ext cx="2296" cy="242"/>
            </a:xfrm>
            <a:custGeom>
              <a:avLst/>
              <a:gdLst>
                <a:gd name="T0" fmla="*/ 1 w 2296"/>
                <a:gd name="T1" fmla="*/ 241 h 242"/>
                <a:gd name="T2" fmla="*/ 2296 w 2296"/>
                <a:gd name="T3" fmla="*/ 242 h 242"/>
                <a:gd name="T4" fmla="*/ 2296 w 2296"/>
                <a:gd name="T5" fmla="*/ 114 h 242"/>
                <a:gd name="T6" fmla="*/ 2176 w 2296"/>
                <a:gd name="T7" fmla="*/ 2 h 242"/>
                <a:gd name="T8" fmla="*/ 92 w 2296"/>
                <a:gd name="T9" fmla="*/ 2 h 242"/>
                <a:gd name="T10" fmla="*/ 0 w 2296"/>
                <a:gd name="T11" fmla="*/ 82 h 242"/>
                <a:gd name="T12" fmla="*/ 1 w 2296"/>
                <a:gd name="T13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6" h="242">
                  <a:moveTo>
                    <a:pt x="1" y="241"/>
                  </a:moveTo>
                  <a:lnTo>
                    <a:pt x="2296" y="242"/>
                  </a:lnTo>
                  <a:lnTo>
                    <a:pt x="2296" y="114"/>
                  </a:lnTo>
                  <a:cubicBezTo>
                    <a:pt x="2296" y="40"/>
                    <a:pt x="2239" y="2"/>
                    <a:pt x="2176" y="2"/>
                  </a:cubicBezTo>
                  <a:lnTo>
                    <a:pt x="92" y="2"/>
                  </a:lnTo>
                  <a:cubicBezTo>
                    <a:pt x="56" y="0"/>
                    <a:pt x="1" y="39"/>
                    <a:pt x="0" y="82"/>
                  </a:cubicBezTo>
                  <a:cubicBezTo>
                    <a:pt x="0" y="156"/>
                    <a:pt x="1" y="212"/>
                    <a:pt x="1" y="24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>
                    <a:gamma/>
                    <a:shade val="85882"/>
                    <a:invGamma/>
                  </a:srgbClr>
                </a:gs>
                <a:gs pos="100000">
                  <a:srgbClr val="B2B2B2"/>
                </a:gs>
              </a:gsLst>
              <a:lin ang="27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22" name="Round Same Side Corner Rectangle 2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907"/>
            <a:stretch>
              <a:fillRect/>
            </a:stretch>
          </p:blipFill>
          <p:spPr bwMode="gray">
            <a:xfrm>
              <a:off x="468" y="816"/>
              <a:ext cx="2304" cy="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71"/>
          <p:cNvSpPr>
            <a:spLocks noChangeArrowheads="1"/>
          </p:cNvSpPr>
          <p:nvPr/>
        </p:nvSpPr>
        <p:spPr bwMode="gray">
          <a:xfrm>
            <a:off x="1144712" y="1736366"/>
            <a:ext cx="2381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o-KR" altLang="en-US" sz="1600" b="1" dirty="0">
                <a:solidFill>
                  <a:srgbClr val="FFFFFF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solidFill>
                  <a:srgbClr val="FFFFFF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General Information</a:t>
            </a: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gray">
          <a:xfrm>
            <a:off x="215516" y="5661248"/>
            <a:ext cx="8820980" cy="828092"/>
          </a:xfrm>
          <a:prstGeom prst="roundRect">
            <a:avLst>
              <a:gd name="adj" fmla="val 3926"/>
            </a:avLst>
          </a:prstGeom>
          <a:solidFill>
            <a:schemeClr val="bg1"/>
          </a:solidFill>
          <a:ln w="19050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The purpose of this Act is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prescribe matters concerning the registration of establishment of and changes in family relations such as the birth, marriage, death, etc. of people and other matters concerning certification thereof</a:t>
            </a:r>
          </a:p>
        </p:txBody>
      </p:sp>
      <p:grpSp>
        <p:nvGrpSpPr>
          <p:cNvPr id="30" name="Group 24"/>
          <p:cNvGrpSpPr>
            <a:grpSpLocks/>
          </p:cNvGrpSpPr>
          <p:nvPr/>
        </p:nvGrpSpPr>
        <p:grpSpPr bwMode="auto">
          <a:xfrm>
            <a:off x="1007604" y="5373216"/>
            <a:ext cx="2718259" cy="368300"/>
            <a:chOff x="468" y="816"/>
            <a:chExt cx="2304" cy="244"/>
          </a:xfrm>
        </p:grpSpPr>
        <p:sp>
          <p:nvSpPr>
            <p:cNvPr id="31" name="Freeform 25"/>
            <p:cNvSpPr>
              <a:spLocks/>
            </p:cNvSpPr>
            <p:nvPr/>
          </p:nvSpPr>
          <p:spPr bwMode="gray">
            <a:xfrm>
              <a:off x="476" y="818"/>
              <a:ext cx="2296" cy="242"/>
            </a:xfrm>
            <a:custGeom>
              <a:avLst/>
              <a:gdLst>
                <a:gd name="T0" fmla="*/ 1 w 2296"/>
                <a:gd name="T1" fmla="*/ 241 h 242"/>
                <a:gd name="T2" fmla="*/ 2296 w 2296"/>
                <a:gd name="T3" fmla="*/ 242 h 242"/>
                <a:gd name="T4" fmla="*/ 2296 w 2296"/>
                <a:gd name="T5" fmla="*/ 114 h 242"/>
                <a:gd name="T6" fmla="*/ 2176 w 2296"/>
                <a:gd name="T7" fmla="*/ 2 h 242"/>
                <a:gd name="T8" fmla="*/ 92 w 2296"/>
                <a:gd name="T9" fmla="*/ 2 h 242"/>
                <a:gd name="T10" fmla="*/ 0 w 2296"/>
                <a:gd name="T11" fmla="*/ 82 h 242"/>
                <a:gd name="T12" fmla="*/ 1 w 2296"/>
                <a:gd name="T13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6" h="242">
                  <a:moveTo>
                    <a:pt x="1" y="241"/>
                  </a:moveTo>
                  <a:lnTo>
                    <a:pt x="2296" y="242"/>
                  </a:lnTo>
                  <a:lnTo>
                    <a:pt x="2296" y="114"/>
                  </a:lnTo>
                  <a:cubicBezTo>
                    <a:pt x="2296" y="40"/>
                    <a:pt x="2239" y="2"/>
                    <a:pt x="2176" y="2"/>
                  </a:cubicBezTo>
                  <a:lnTo>
                    <a:pt x="92" y="2"/>
                  </a:lnTo>
                  <a:cubicBezTo>
                    <a:pt x="56" y="0"/>
                    <a:pt x="1" y="39"/>
                    <a:pt x="0" y="82"/>
                  </a:cubicBezTo>
                  <a:cubicBezTo>
                    <a:pt x="0" y="156"/>
                    <a:pt x="1" y="212"/>
                    <a:pt x="1" y="24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>
                    <a:gamma/>
                    <a:shade val="85882"/>
                    <a:invGamma/>
                  </a:srgbClr>
                </a:gs>
                <a:gs pos="100000">
                  <a:srgbClr val="B2B2B2"/>
                </a:gs>
              </a:gsLst>
              <a:lin ang="27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32" name="Round Same Side Corner Rectangle 2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907"/>
            <a:stretch>
              <a:fillRect/>
            </a:stretch>
          </p:blipFill>
          <p:spPr bwMode="gray">
            <a:xfrm>
              <a:off x="468" y="816"/>
              <a:ext cx="2304" cy="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ectangle 71"/>
          <p:cNvSpPr>
            <a:spLocks noChangeArrowheads="1"/>
          </p:cNvSpPr>
          <p:nvPr/>
        </p:nvSpPr>
        <p:spPr bwMode="gray">
          <a:xfrm>
            <a:off x="971600" y="5409220"/>
            <a:ext cx="2709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o-KR" altLang="en-US" sz="1600" b="1" dirty="0">
                <a:solidFill>
                  <a:srgbClr val="FFFFFF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solidFill>
                  <a:srgbClr val="FFFFFF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4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3389154"/>
      </p:ext>
    </p:extLst>
  </p:cSld>
  <p:clrMapOvr>
    <a:masterClrMapping/>
  </p:clrMapOvr>
  <p:transition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8856476" cy="91579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I. Overview of Laws on Family Relationship Registration and Resident Registration</a:t>
            </a:r>
          </a:p>
        </p:txBody>
      </p:sp>
      <p:sp>
        <p:nvSpPr>
          <p:cNvPr id="10" name="모서리가 둥근 직사각형 25"/>
          <p:cNvSpPr>
            <a:spLocks noChangeArrowheads="1"/>
          </p:cNvSpPr>
          <p:nvPr/>
        </p:nvSpPr>
        <p:spPr bwMode="auto">
          <a:xfrm>
            <a:off x="-508" y="1052133"/>
            <a:ext cx="9144508" cy="519351"/>
          </a:xfrm>
          <a:prstGeom prst="roundRect">
            <a:avLst>
              <a:gd name="adj" fmla="val 50000"/>
            </a:avLst>
          </a:prstGeom>
          <a:solidFill>
            <a:srgbClr val="003300">
              <a:alpha val="8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SzPct val="80000"/>
            </a:pPr>
            <a:r>
              <a:rPr kumimoji="0" lang="en-US" altLang="ko-KR" b="1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      2. Resident Registration Act</a:t>
            </a:r>
            <a:endParaRPr kumimoji="0" lang="ko-KR" altLang="en-US" b="1" dirty="0">
              <a:solidFill>
                <a:schemeClr val="bg1"/>
              </a:solidFill>
              <a:latin typeface="Arial" panose="020B0604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179512" y="1880829"/>
            <a:ext cx="8820980" cy="2880319"/>
          </a:xfrm>
          <a:prstGeom prst="roundRect">
            <a:avLst>
              <a:gd name="adj" fmla="val 3926"/>
            </a:avLst>
          </a:prstGeom>
          <a:solidFill>
            <a:schemeClr val="bg1"/>
          </a:solidFill>
          <a:ln w="19050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According to the </a:t>
            </a:r>
            <a:r>
              <a:rPr lang="en-US" altLang="ko-KR" sz="1500" b="1" i="1" dirty="0">
                <a:solidFill>
                  <a:srgbClr val="005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Joseon Dynasty Regulations on the Temporary Resident Register</a:t>
            </a:r>
            <a:r>
              <a:rPr lang="en-US" altLang="ko-KR" sz="1500" b="1" dirty="0">
                <a:solidFill>
                  <a:srgbClr val="005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(enacted on September 26, 1942), those who have chosen a place of residence, different from the permanent residence, to stay longer than 90 days in such place, are required to register the Temporary Resident Register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500" b="1" i="1" dirty="0">
                <a:solidFill>
                  <a:srgbClr val="005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on the Temporary Resident Register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was enacted as Act No. 967 when Korea gained independence from Japan → When a place of residence is different from the permanent residence, it is subject to reporting and can also be registered in the Register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500" b="1" i="1" dirty="0">
                <a:solidFill>
                  <a:srgbClr val="005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Registration Act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was enacted on May 10, 1962 as Act No. 1067, replacing Act on the Temporary Resident Register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altLang="ko-KR" sz="1500" b="1" i="1" dirty="0">
                <a:solidFill>
                  <a:srgbClr val="005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Registration Act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is composed of 40 Articles (amended 32 times)</a:t>
            </a:r>
          </a:p>
        </p:txBody>
      </p: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1025649" y="1704616"/>
            <a:ext cx="2611438" cy="368300"/>
            <a:chOff x="468" y="816"/>
            <a:chExt cx="2304" cy="244"/>
          </a:xfrm>
        </p:grpSpPr>
        <p:sp>
          <p:nvSpPr>
            <p:cNvPr id="21" name="Freeform 25"/>
            <p:cNvSpPr>
              <a:spLocks/>
            </p:cNvSpPr>
            <p:nvPr/>
          </p:nvSpPr>
          <p:spPr bwMode="gray">
            <a:xfrm>
              <a:off x="476" y="818"/>
              <a:ext cx="2296" cy="242"/>
            </a:xfrm>
            <a:custGeom>
              <a:avLst/>
              <a:gdLst>
                <a:gd name="T0" fmla="*/ 1 w 2296"/>
                <a:gd name="T1" fmla="*/ 241 h 242"/>
                <a:gd name="T2" fmla="*/ 2296 w 2296"/>
                <a:gd name="T3" fmla="*/ 242 h 242"/>
                <a:gd name="T4" fmla="*/ 2296 w 2296"/>
                <a:gd name="T5" fmla="*/ 114 h 242"/>
                <a:gd name="T6" fmla="*/ 2176 w 2296"/>
                <a:gd name="T7" fmla="*/ 2 h 242"/>
                <a:gd name="T8" fmla="*/ 92 w 2296"/>
                <a:gd name="T9" fmla="*/ 2 h 242"/>
                <a:gd name="T10" fmla="*/ 0 w 2296"/>
                <a:gd name="T11" fmla="*/ 82 h 242"/>
                <a:gd name="T12" fmla="*/ 1 w 2296"/>
                <a:gd name="T13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6" h="242">
                  <a:moveTo>
                    <a:pt x="1" y="241"/>
                  </a:moveTo>
                  <a:lnTo>
                    <a:pt x="2296" y="242"/>
                  </a:lnTo>
                  <a:lnTo>
                    <a:pt x="2296" y="114"/>
                  </a:lnTo>
                  <a:cubicBezTo>
                    <a:pt x="2296" y="40"/>
                    <a:pt x="2239" y="2"/>
                    <a:pt x="2176" y="2"/>
                  </a:cubicBezTo>
                  <a:lnTo>
                    <a:pt x="92" y="2"/>
                  </a:lnTo>
                  <a:cubicBezTo>
                    <a:pt x="56" y="0"/>
                    <a:pt x="1" y="39"/>
                    <a:pt x="0" y="82"/>
                  </a:cubicBezTo>
                  <a:cubicBezTo>
                    <a:pt x="0" y="156"/>
                    <a:pt x="1" y="212"/>
                    <a:pt x="1" y="24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>
                    <a:gamma/>
                    <a:shade val="85882"/>
                    <a:invGamma/>
                  </a:srgbClr>
                </a:gs>
                <a:gs pos="100000">
                  <a:srgbClr val="B2B2B2"/>
                </a:gs>
              </a:gsLst>
              <a:lin ang="27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22" name="Round Same Side Corner Rectangle 2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907"/>
            <a:stretch>
              <a:fillRect/>
            </a:stretch>
          </p:blipFill>
          <p:spPr bwMode="gray">
            <a:xfrm>
              <a:off x="468" y="816"/>
              <a:ext cx="2304" cy="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71"/>
          <p:cNvSpPr>
            <a:spLocks noChangeArrowheads="1"/>
          </p:cNvSpPr>
          <p:nvPr/>
        </p:nvSpPr>
        <p:spPr bwMode="gray">
          <a:xfrm>
            <a:off x="1144712" y="1736366"/>
            <a:ext cx="2381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o-KR" altLang="en-US" sz="1600" b="1" dirty="0">
                <a:solidFill>
                  <a:srgbClr val="FFFFFF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solidFill>
                  <a:srgbClr val="FFFFFF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General Information</a:t>
            </a: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gray">
          <a:xfrm>
            <a:off x="179512" y="5157192"/>
            <a:ext cx="8820980" cy="1260139"/>
          </a:xfrm>
          <a:prstGeom prst="roundRect">
            <a:avLst>
              <a:gd name="adj" fmla="val 3926"/>
            </a:avLst>
          </a:prstGeom>
          <a:solidFill>
            <a:schemeClr val="bg1"/>
          </a:solidFill>
          <a:ln w="19050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The purpose of the Act is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the convenience of residents’ livelihoods</a:t>
            </a:r>
            <a:r>
              <a:rPr lang="en-US" altLang="ko-KR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properly process administrative affairs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by clearly ascertaining the residential status of residents and the movement of the population through the registration of residents residing in each Si, Gun or </a:t>
            </a:r>
            <a:r>
              <a:rPr lang="en-US" altLang="ko-K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Gu</a:t>
            </a:r>
            <a:endParaRPr lang="en-US" altLang="ko-K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4"/>
          <p:cNvGrpSpPr>
            <a:grpSpLocks/>
          </p:cNvGrpSpPr>
          <p:nvPr/>
        </p:nvGrpSpPr>
        <p:grpSpPr bwMode="auto">
          <a:xfrm>
            <a:off x="1025649" y="4909258"/>
            <a:ext cx="2718259" cy="368300"/>
            <a:chOff x="468" y="816"/>
            <a:chExt cx="2304" cy="244"/>
          </a:xfrm>
        </p:grpSpPr>
        <p:sp>
          <p:nvSpPr>
            <p:cNvPr id="31" name="Freeform 25"/>
            <p:cNvSpPr>
              <a:spLocks/>
            </p:cNvSpPr>
            <p:nvPr/>
          </p:nvSpPr>
          <p:spPr bwMode="gray">
            <a:xfrm>
              <a:off x="476" y="818"/>
              <a:ext cx="2296" cy="242"/>
            </a:xfrm>
            <a:custGeom>
              <a:avLst/>
              <a:gdLst>
                <a:gd name="T0" fmla="*/ 1 w 2296"/>
                <a:gd name="T1" fmla="*/ 241 h 242"/>
                <a:gd name="T2" fmla="*/ 2296 w 2296"/>
                <a:gd name="T3" fmla="*/ 242 h 242"/>
                <a:gd name="T4" fmla="*/ 2296 w 2296"/>
                <a:gd name="T5" fmla="*/ 114 h 242"/>
                <a:gd name="T6" fmla="*/ 2176 w 2296"/>
                <a:gd name="T7" fmla="*/ 2 h 242"/>
                <a:gd name="T8" fmla="*/ 92 w 2296"/>
                <a:gd name="T9" fmla="*/ 2 h 242"/>
                <a:gd name="T10" fmla="*/ 0 w 2296"/>
                <a:gd name="T11" fmla="*/ 82 h 242"/>
                <a:gd name="T12" fmla="*/ 1 w 2296"/>
                <a:gd name="T13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6" h="242">
                  <a:moveTo>
                    <a:pt x="1" y="241"/>
                  </a:moveTo>
                  <a:lnTo>
                    <a:pt x="2296" y="242"/>
                  </a:lnTo>
                  <a:lnTo>
                    <a:pt x="2296" y="114"/>
                  </a:lnTo>
                  <a:cubicBezTo>
                    <a:pt x="2296" y="40"/>
                    <a:pt x="2239" y="2"/>
                    <a:pt x="2176" y="2"/>
                  </a:cubicBezTo>
                  <a:lnTo>
                    <a:pt x="92" y="2"/>
                  </a:lnTo>
                  <a:cubicBezTo>
                    <a:pt x="56" y="0"/>
                    <a:pt x="1" y="39"/>
                    <a:pt x="0" y="82"/>
                  </a:cubicBezTo>
                  <a:cubicBezTo>
                    <a:pt x="0" y="156"/>
                    <a:pt x="1" y="212"/>
                    <a:pt x="1" y="24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>
                    <a:gamma/>
                    <a:shade val="85882"/>
                    <a:invGamma/>
                  </a:srgbClr>
                </a:gs>
                <a:gs pos="100000">
                  <a:srgbClr val="B2B2B2"/>
                </a:gs>
              </a:gsLst>
              <a:lin ang="2700000" scaled="1"/>
            </a:gradFill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32" name="Round Same Side Corner Rectangle 2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907"/>
            <a:stretch>
              <a:fillRect/>
            </a:stretch>
          </p:blipFill>
          <p:spPr bwMode="gray">
            <a:xfrm>
              <a:off x="468" y="816"/>
              <a:ext cx="2304" cy="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ectangle 71"/>
          <p:cNvSpPr>
            <a:spLocks noChangeArrowheads="1"/>
          </p:cNvSpPr>
          <p:nvPr/>
        </p:nvSpPr>
        <p:spPr bwMode="gray">
          <a:xfrm>
            <a:off x="976772" y="4948500"/>
            <a:ext cx="2709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o-KR" altLang="en-US" sz="1600" b="1" dirty="0">
                <a:solidFill>
                  <a:srgbClr val="FFFFFF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solidFill>
                  <a:srgbClr val="FFFFFF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3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1672069"/>
      </p:ext>
    </p:extLst>
  </p:cSld>
  <p:clrMapOvr>
    <a:masterClrMapping/>
  </p:clrMapOvr>
  <p:transition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II. 1. Historical Development – Major Amendments to Act on the Registrations, etc. of Family Relationships (1)</a:t>
            </a:r>
            <a:endParaRPr lang="en-US" altLang="ko-KR" sz="2400" b="1" kern="0" spc="-150" dirty="0">
              <a:solidFill>
                <a:srgbClr val="3C3C3C"/>
              </a:solidFill>
              <a:latin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88" y="1866304"/>
            <a:ext cx="8136904" cy="10156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Enacted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the new registration system of family relationships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, replacing the 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amily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egister with the head of 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household</a:t>
            </a:r>
            <a:r>
              <a:rPr lang="ko-KR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and family status information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and recording any change of status such as birth, marriage, and death of individual citizens through a computerized information processing system</a:t>
            </a:r>
          </a:p>
        </p:txBody>
      </p: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401498" y="1284145"/>
            <a:ext cx="4686300" cy="463550"/>
            <a:chOff x="720" y="1392"/>
            <a:chExt cx="4058" cy="480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7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0" name="Rectangle 23"/>
          <p:cNvSpPr>
            <a:spLocks noChangeArrowheads="1"/>
          </p:cNvSpPr>
          <p:nvPr/>
        </p:nvSpPr>
        <p:spPr bwMode="black">
          <a:xfrm>
            <a:off x="539844" y="1307234"/>
            <a:ext cx="44644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ko-KR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Enactment by Act No. 8435 (2007.5.17)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1498" y="3749613"/>
            <a:ext cx="8136904" cy="14773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central Governments in charge of family relationships related registration affairs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Reformed </a:t>
            </a:r>
            <a:r>
              <a:rPr lang="ko-KR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Family Relations Register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individuals and allowed management through a computerized information processing system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Clarified the issuance of different types of certificates by purpose and the criteria of application for the issuance</a:t>
            </a:r>
          </a:p>
        </p:txBody>
      </p:sp>
      <p:grpSp>
        <p:nvGrpSpPr>
          <p:cNvPr id="43" name="Group 11"/>
          <p:cNvGrpSpPr>
            <a:grpSpLocks/>
          </p:cNvGrpSpPr>
          <p:nvPr/>
        </p:nvGrpSpPr>
        <p:grpSpPr bwMode="auto">
          <a:xfrm>
            <a:off x="412788" y="3147174"/>
            <a:ext cx="4686300" cy="463550"/>
            <a:chOff x="720" y="1392"/>
            <a:chExt cx="4058" cy="480"/>
          </a:xfrm>
        </p:grpSpPr>
        <p:sp>
          <p:nvSpPr>
            <p:cNvPr id="45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ko-KR" b="1" dirty="0">
                  <a:solidFill>
                    <a:srgbClr val="FFFFFF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Major Provisions Inserted or Amended</a:t>
              </a:r>
            </a:p>
          </p:txBody>
        </p:sp>
        <p:grpSp>
          <p:nvGrpSpPr>
            <p:cNvPr id="46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15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9698179"/>
      </p:ext>
    </p:extLst>
  </p:cSld>
  <p:clrMapOvr>
    <a:masterClrMapping/>
  </p:clrMapOvr>
  <p:transition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II. 1. Historical Development – Major Amendments to Act on the Registrations, etc. of Family Relationships (2)</a:t>
            </a:r>
            <a:endParaRPr lang="en-US" altLang="ko-KR" sz="2400" b="1" kern="0" spc="-150" dirty="0">
              <a:solidFill>
                <a:srgbClr val="3C3C3C"/>
              </a:solidFill>
              <a:latin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88" y="1866304"/>
            <a:ext cx="8136904" cy="7848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Amended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the privacy of an adoptive family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by changing the existing certificate of the Family Relationships Register which discloses the biological parents as well as adoptive parents</a:t>
            </a:r>
          </a:p>
        </p:txBody>
      </p: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401498" y="1284145"/>
            <a:ext cx="4890582" cy="463550"/>
            <a:chOff x="720" y="1392"/>
            <a:chExt cx="4058" cy="480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7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0" name="Rectangle 23"/>
          <p:cNvSpPr>
            <a:spLocks noChangeArrowheads="1"/>
          </p:cNvSpPr>
          <p:nvPr/>
        </p:nvSpPr>
        <p:spPr bwMode="black">
          <a:xfrm>
            <a:off x="539844" y="1307234"/>
            <a:ext cx="45534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ko-KR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Amendment by Act No. 9832 (2009.12.29)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1498" y="3749613"/>
            <a:ext cx="8136904" cy="7848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With this amendment,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certificate of the Family Relationships Register discloses only adoptive parents as parents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, and the certificate of Adoption Relations discloses both biological parents and adoptive parents only when requested by an applicant </a:t>
            </a:r>
          </a:p>
        </p:txBody>
      </p:sp>
      <p:grpSp>
        <p:nvGrpSpPr>
          <p:cNvPr id="43" name="Group 11"/>
          <p:cNvGrpSpPr>
            <a:grpSpLocks/>
          </p:cNvGrpSpPr>
          <p:nvPr/>
        </p:nvGrpSpPr>
        <p:grpSpPr bwMode="auto">
          <a:xfrm>
            <a:off x="412788" y="3147174"/>
            <a:ext cx="4686300" cy="463550"/>
            <a:chOff x="720" y="1392"/>
            <a:chExt cx="4058" cy="480"/>
          </a:xfrm>
        </p:grpSpPr>
        <p:sp>
          <p:nvSpPr>
            <p:cNvPr id="45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ko-KR" b="1" dirty="0">
                  <a:solidFill>
                    <a:srgbClr val="FFFFFF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Major Provisions Inserted or Amended</a:t>
              </a:r>
            </a:p>
          </p:txBody>
        </p:sp>
        <p:grpSp>
          <p:nvGrpSpPr>
            <p:cNvPr id="46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16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2464492"/>
      </p:ext>
    </p:extLst>
  </p:cSld>
  <p:clrMapOvr>
    <a:masterClrMapping/>
  </p:clrMapOvr>
  <p:transition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II. 1. Historical Development – Major Amendments to Act on the Registrations, etc. of Family Relationships (3)</a:t>
            </a:r>
            <a:endParaRPr lang="en-US" altLang="ko-KR" sz="2400" b="1" kern="0" spc="-150" dirty="0">
              <a:solidFill>
                <a:srgbClr val="3C3C3C"/>
              </a:solidFill>
              <a:latin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88" y="1866304"/>
            <a:ext cx="8136904" cy="7848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Amended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legal grounds for the issuance of certificates via the Internet and unmanned machines and legal grounds for criminal background checks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for a person who has acquired the Korean nationality</a:t>
            </a:r>
          </a:p>
        </p:txBody>
      </p: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401498" y="1284145"/>
            <a:ext cx="4998594" cy="463550"/>
            <a:chOff x="720" y="1392"/>
            <a:chExt cx="4058" cy="480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7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0" name="Rectangle 23"/>
          <p:cNvSpPr>
            <a:spLocks noChangeArrowheads="1"/>
          </p:cNvSpPr>
          <p:nvPr/>
        </p:nvSpPr>
        <p:spPr bwMode="black">
          <a:xfrm>
            <a:off x="539844" y="1307234"/>
            <a:ext cx="47522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ko-KR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Amendment by Act No. 11950 (2013.7.30)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1498" y="3749613"/>
            <a:ext cx="8136904" cy="170816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Provided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grounds for the issuance of certificates processed through the Internet and unmanned certificate issuing machines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Established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electronic reporting system employing a computerized information process system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Provided 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grounds for criminal background checks on the establishment of a new surname and place of family origin for a person who has acquired the Korean nationality</a:t>
            </a:r>
          </a:p>
        </p:txBody>
      </p:sp>
      <p:grpSp>
        <p:nvGrpSpPr>
          <p:cNvPr id="43" name="Group 11"/>
          <p:cNvGrpSpPr>
            <a:grpSpLocks/>
          </p:cNvGrpSpPr>
          <p:nvPr/>
        </p:nvGrpSpPr>
        <p:grpSpPr bwMode="auto">
          <a:xfrm>
            <a:off x="412788" y="3147174"/>
            <a:ext cx="4686300" cy="463550"/>
            <a:chOff x="720" y="1392"/>
            <a:chExt cx="4058" cy="480"/>
          </a:xfrm>
        </p:grpSpPr>
        <p:sp>
          <p:nvSpPr>
            <p:cNvPr id="45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ko-KR" b="1" dirty="0">
                  <a:solidFill>
                    <a:srgbClr val="FFFFFF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Major Provisions Inserted or Amended</a:t>
              </a:r>
            </a:p>
          </p:txBody>
        </p:sp>
        <p:grpSp>
          <p:nvGrpSpPr>
            <p:cNvPr id="46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17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8154397"/>
      </p:ext>
    </p:extLst>
  </p:cSld>
  <p:clrMapOvr>
    <a:masterClrMapping/>
  </p:clrMapOvr>
  <p:transition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II. 1. Historical Development – Major Amendments to Act on the Registrations, etc. of Family Relationships (4)</a:t>
            </a:r>
            <a:endParaRPr lang="en-US" altLang="ko-KR" sz="2400" b="1" kern="0" spc="-150" dirty="0">
              <a:solidFill>
                <a:srgbClr val="3C3C3C"/>
              </a:solidFill>
              <a:latin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88" y="1866304"/>
            <a:ext cx="8136904" cy="55399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Amended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ko-KR" altLang="en-US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legal grounds for the registration of death caused by disasters, etc. and death of a person with no relatives or interested persons</a:t>
            </a:r>
            <a:endParaRPr lang="en-US" altLang="ko-K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401498" y="1284145"/>
            <a:ext cx="5322630" cy="463550"/>
            <a:chOff x="720" y="1392"/>
            <a:chExt cx="4058" cy="480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7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0" name="Rectangle 23"/>
          <p:cNvSpPr>
            <a:spLocks noChangeArrowheads="1"/>
          </p:cNvSpPr>
          <p:nvPr/>
        </p:nvSpPr>
        <p:spPr bwMode="black">
          <a:xfrm>
            <a:off x="539844" y="1307234"/>
            <a:ext cx="48242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ko-KR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Amendment by Act No. 12878 (2014.12.30)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1498" y="3749613"/>
            <a:ext cx="8136904" cy="55399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Gave the Head of Si/</a:t>
            </a:r>
            <a:r>
              <a:rPr lang="en-US" altLang="ko-KR" sz="15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Eup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ko-KR" sz="15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Myeon</a:t>
            </a: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power to register the death caused by disasters, etc. and the death of a person with no relatives or interested persons ex officio</a:t>
            </a:r>
            <a:endParaRPr lang="en-US" altLang="ko-K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11"/>
          <p:cNvGrpSpPr>
            <a:grpSpLocks/>
          </p:cNvGrpSpPr>
          <p:nvPr/>
        </p:nvGrpSpPr>
        <p:grpSpPr bwMode="auto">
          <a:xfrm>
            <a:off x="412788" y="3147174"/>
            <a:ext cx="4686300" cy="463550"/>
            <a:chOff x="720" y="1392"/>
            <a:chExt cx="4058" cy="480"/>
          </a:xfrm>
        </p:grpSpPr>
        <p:sp>
          <p:nvSpPr>
            <p:cNvPr id="45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ko-KR" b="1" dirty="0">
                  <a:solidFill>
                    <a:srgbClr val="FFFFFF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Major Provisions Inserted or Amended</a:t>
              </a:r>
            </a:p>
          </p:txBody>
        </p:sp>
        <p:grpSp>
          <p:nvGrpSpPr>
            <p:cNvPr id="46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18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8536441"/>
      </p:ext>
    </p:extLst>
  </p:cSld>
  <p:clrMapOvr>
    <a:masterClrMapping/>
  </p:clrMapOvr>
  <p:transition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제목 5"/>
          <p:cNvSpPr txBox="1">
            <a:spLocks/>
          </p:cNvSpPr>
          <p:nvPr/>
        </p:nvSpPr>
        <p:spPr>
          <a:xfrm>
            <a:off x="0" y="0"/>
            <a:ext cx="9144000" cy="828000"/>
          </a:xfrm>
          <a:prstGeom prst="rect">
            <a:avLst/>
          </a:prstGeom>
        </p:spPr>
        <p:txBody>
          <a:bodyPr lIns="612000" tIns="252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l"/>
            <a:r>
              <a:rPr lang="en-US" altLang="ko-KR" sz="2400" b="1" dirty="0">
                <a:ln>
                  <a:prstDash val="solid"/>
                </a:ln>
                <a:solidFill>
                  <a:srgbClr val="002060"/>
                </a:solidFill>
                <a:latin typeface="+mn-ea"/>
                <a:cs typeface="Arial" pitchFamily="34" charset="0"/>
              </a:rPr>
              <a:t>II. 1. Historical Development – Major Amendments to Act on the Registrations, etc. of Family Relationships (5)</a:t>
            </a:r>
            <a:endParaRPr lang="en-US" altLang="ko-KR" sz="2400" b="1" kern="0" spc="-150" dirty="0">
              <a:solidFill>
                <a:srgbClr val="3C3C3C"/>
              </a:solidFill>
              <a:latin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788" y="1866304"/>
            <a:ext cx="8136904" cy="7848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Amended to </a:t>
            </a:r>
            <a:r>
              <a:rPr lang="en-US" altLang="ko-KR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the right to life of an abandoned out-of-wedlock child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by allowing the biological father to register a birth on with confirmation of the family court</a:t>
            </a:r>
          </a:p>
        </p:txBody>
      </p: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401498" y="1284145"/>
            <a:ext cx="4782570" cy="463550"/>
            <a:chOff x="720" y="1392"/>
            <a:chExt cx="4058" cy="480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7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0" name="Rectangle 23"/>
          <p:cNvSpPr>
            <a:spLocks noChangeArrowheads="1"/>
          </p:cNvSpPr>
          <p:nvPr/>
        </p:nvSpPr>
        <p:spPr bwMode="black">
          <a:xfrm>
            <a:off x="539844" y="1307234"/>
            <a:ext cx="4644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en-US" altLang="ko-KR" b="1" dirty="0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Amendment by Act No. 13285 (2015.5.18)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1498" y="3749613"/>
            <a:ext cx="8136904" cy="124649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5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Enabled the biological father of an abandoned out-of-wedlock child to register a birth on behalf of the child with confirmation of the family court, repealing the existing provisions of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500" b="1" i="1" dirty="0">
                <a:solidFill>
                  <a:srgbClr val="005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on the Registrations, etc. of Family Relationships</a:t>
            </a:r>
            <a:r>
              <a:rPr lang="en-US" altLang="ko-KR" sz="1500" b="1" dirty="0">
                <a:latin typeface="Arial" panose="020B0604020202020204" pitchFamily="34" charset="0"/>
                <a:cs typeface="Arial" panose="020B0604020202020204" pitchFamily="34" charset="0"/>
              </a:rPr>
              <a:t> that require either a biological mother or blood relatives of the biological mother, etc. to register a birth of an out-of-wedlock child </a:t>
            </a:r>
          </a:p>
        </p:txBody>
      </p:sp>
      <p:grpSp>
        <p:nvGrpSpPr>
          <p:cNvPr id="43" name="Group 11"/>
          <p:cNvGrpSpPr>
            <a:grpSpLocks/>
          </p:cNvGrpSpPr>
          <p:nvPr/>
        </p:nvGrpSpPr>
        <p:grpSpPr bwMode="auto">
          <a:xfrm>
            <a:off x="412788" y="3147174"/>
            <a:ext cx="4686300" cy="463550"/>
            <a:chOff x="720" y="1392"/>
            <a:chExt cx="4058" cy="480"/>
          </a:xfrm>
        </p:grpSpPr>
        <p:sp>
          <p:nvSpPr>
            <p:cNvPr id="45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1F3F5F"/>
                </a:buClr>
              </a:pPr>
              <a:r>
                <a:rPr lang="en-US" altLang="ko-KR" b="1" dirty="0">
                  <a:solidFill>
                    <a:srgbClr val="FFFFFF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rPr>
                <a:t> Major Provisions Inserted or Amended</a:t>
              </a:r>
            </a:p>
          </p:txBody>
        </p:sp>
        <p:grpSp>
          <p:nvGrpSpPr>
            <p:cNvPr id="46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7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8039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1" name="TextBox 30"/>
          <p:cNvSpPr txBox="1">
            <a:spLocks noChangeArrowheads="1"/>
          </p:cNvSpPr>
          <p:nvPr/>
        </p:nvSpPr>
        <p:spPr bwMode="auto">
          <a:xfrm>
            <a:off x="8675687" y="6597352"/>
            <a:ext cx="4683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1pPr>
            <a:lvl2pPr marL="742950" indent="-28575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2pPr>
            <a:lvl3pPr marL="11430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3pPr>
            <a:lvl4pPr marL="16002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4pPr>
            <a:lvl5pPr marL="2057400" indent="-228600"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404040"/>
                </a:solidFill>
                <a:latin typeface="윤디자인고딕" pitchFamily="18" charset="-127"/>
                <a:ea typeface="윤디자인고딕" pitchFamily="18" charset="-127"/>
              </a:defRPr>
            </a:lvl9pPr>
          </a:lstStyle>
          <a:p>
            <a:pPr algn="ctr" eaLnBrk="1" latinLnBrk="1" hangingPunct="1"/>
            <a:r>
              <a:rPr lang="en-US" altLang="ko-KR" sz="1100" dirty="0">
                <a:solidFill>
                  <a:srgbClr val="7F7F7F"/>
                </a:solidFill>
                <a:latin typeface="MD아트체" pitchFamily="18" charset="-127"/>
                <a:ea typeface="MD아트체" pitchFamily="18" charset="-127"/>
              </a:rPr>
              <a:t>18</a:t>
            </a:r>
            <a:endParaRPr lang="ko-KR" altLang="en-US" sz="1100" dirty="0">
              <a:solidFill>
                <a:srgbClr val="7F7F7F"/>
              </a:solidFill>
              <a:latin typeface="MD아트체" pitchFamily="18" charset="-127"/>
              <a:ea typeface="MD아트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3203051"/>
      </p:ext>
    </p:extLst>
  </p:cSld>
  <p:clrMapOvr>
    <a:masterClrMapping/>
  </p:clrMapOvr>
  <p:transition advClick="0">
    <p:fade/>
  </p:transition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5381</TotalTime>
  <Words>2911</Words>
  <Application>Microsoft Office PowerPoint</Application>
  <PresentationFormat>On-screen Show (4:3)</PresentationFormat>
  <Paragraphs>194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굴림</vt:lpstr>
      <vt:lpstr>HY견고딕</vt:lpstr>
      <vt:lpstr>맑은 고딕</vt:lpstr>
      <vt:lpstr>MD아트체</vt:lpstr>
      <vt:lpstr>Arial</vt:lpstr>
      <vt:lpstr>Wingdings</vt:lpstr>
      <vt:lpstr>디자인 사용자 지정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(주)피티라인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피티라인</dc:creator>
  <cp:lastModifiedBy>Andrea De Luka</cp:lastModifiedBy>
  <cp:revision>651</cp:revision>
  <cp:lastPrinted>2016-03-09T00:27:51Z</cp:lastPrinted>
  <dcterms:created xsi:type="dcterms:W3CDTF">2009-07-27T06:48:55Z</dcterms:created>
  <dcterms:modified xsi:type="dcterms:W3CDTF">2017-07-28T14:40:39Z</dcterms:modified>
</cp:coreProperties>
</file>