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58" r:id="rId1"/>
  </p:sldMasterIdLst>
  <p:notesMasterIdLst>
    <p:notesMasterId r:id="rId15"/>
  </p:notesMasterIdLst>
  <p:handoutMasterIdLst>
    <p:handoutMasterId r:id="rId16"/>
  </p:handoutMasterIdLst>
  <p:sldIdLst>
    <p:sldId id="256" r:id="rId2"/>
    <p:sldId id="257" r:id="rId3"/>
    <p:sldId id="280" r:id="rId4"/>
    <p:sldId id="291" r:id="rId5"/>
    <p:sldId id="282" r:id="rId6"/>
    <p:sldId id="262" r:id="rId7"/>
    <p:sldId id="283" r:id="rId8"/>
    <p:sldId id="284" r:id="rId9"/>
    <p:sldId id="285" r:id="rId10"/>
    <p:sldId id="292" r:id="rId11"/>
    <p:sldId id="293" r:id="rId12"/>
    <p:sldId id="290" r:id="rId13"/>
    <p:sldId id="288" r:id="rId14"/>
  </p:sldIdLst>
  <p:sldSz cx="9144000" cy="5143500" type="screen16x9"/>
  <p:notesSz cx="7099300" cy="10234613"/>
  <p:custShowLst>
    <p:custShow name="Custom Show 1" id="0">
      <p:sldLst>
        <p:sld r:id="rId2"/>
        <p:sld r:id="rId3"/>
        <p:sld r:id="rId2"/>
        <p:sld r:id="rId3"/>
        <p:sld r:id="rId7"/>
      </p:sldLst>
    </p:custShow>
  </p:custShow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96163" autoAdjust="0"/>
  </p:normalViewPr>
  <p:slideViewPr>
    <p:cSldViewPr snapToGrid="0">
      <p:cViewPr>
        <p:scale>
          <a:sx n="100" d="100"/>
          <a:sy n="100" d="100"/>
        </p:scale>
        <p:origin x="264" y="80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08255DD4-4EC4-0249-925E-1EB2CDF35878}" type="datetimeFigureOut">
              <a:rPr lang="en-US" smtClean="0"/>
              <a:t>28/07/2017</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F3009CA9-88DF-4C46-A57C-F619CC97B156}" type="slidenum">
              <a:rPr lang="en-US" smtClean="0"/>
              <a:t>‹#›</a:t>
            </a:fld>
            <a:endParaRPr lang="en-US"/>
          </a:p>
        </p:txBody>
      </p:sp>
    </p:spTree>
    <p:extLst>
      <p:ext uri="{BB962C8B-B14F-4D97-AF65-F5344CB8AC3E}">
        <p14:creationId xmlns:p14="http://schemas.microsoft.com/office/powerpoint/2010/main" val="1342963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9931" y="4861442"/>
            <a:ext cx="5679440" cy="4605576"/>
          </a:xfrm>
          <a:prstGeom prst="rect">
            <a:avLst/>
          </a:prstGeom>
          <a:noFill/>
          <a:ln>
            <a:noFill/>
          </a:ln>
        </p:spPr>
        <p:txBody>
          <a:bodyPr lIns="95055" tIns="95055" rIns="95055" bIns="9505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412171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709931" y="4861442"/>
            <a:ext cx="5679440" cy="4605576"/>
          </a:xfrm>
          <a:prstGeom prst="rect">
            <a:avLst/>
          </a:prstGeom>
        </p:spPr>
        <p:txBody>
          <a:bodyPr lIns="95055" tIns="95055" rIns="95055" bIns="95055" anchor="t" anchorCtr="0">
            <a:noAutofit/>
          </a:bodyPr>
          <a:lstStyle/>
          <a:p>
            <a:r>
              <a:rPr lang="en-US" dirty="0"/>
              <a:t>Good afternoon</a:t>
            </a:r>
            <a:r>
              <a:rPr lang="en-US" baseline="0" dirty="0"/>
              <a:t> Ladies and Gentlemen !</a:t>
            </a:r>
          </a:p>
          <a:p>
            <a:r>
              <a:rPr lang="en-US" baseline="0" dirty="0"/>
              <a:t>It is my great pleasure to be here with all of you today in a beautiful city Nay </a:t>
            </a:r>
            <a:r>
              <a:rPr lang="en-US" baseline="0" dirty="0" err="1"/>
              <a:t>Pyi</a:t>
            </a:r>
            <a:r>
              <a:rPr lang="en-US" baseline="0" dirty="0"/>
              <a:t> Taw.</a:t>
            </a:r>
          </a:p>
          <a:p>
            <a:r>
              <a:rPr lang="en-US" baseline="0" dirty="0"/>
              <a:t>I also thank to the Center of Humanitarian Dialogue that inviting me and my colleague to joint this important workshop.</a:t>
            </a:r>
          </a:p>
          <a:p>
            <a:r>
              <a:rPr lang="en-US" baseline="0" dirty="0"/>
              <a:t>I also thank to Ministry of Labor, Immigration and Population that allowing Cambodia to share with you the our lesson learnt so far on the issues of ID Card initiative.</a:t>
            </a:r>
          </a:p>
        </p:txBody>
      </p:sp>
    </p:spTree>
    <p:extLst>
      <p:ext uri="{BB962C8B-B14F-4D97-AF65-F5344CB8AC3E}">
        <p14:creationId xmlns:p14="http://schemas.microsoft.com/office/powerpoint/2010/main" val="105221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709931" y="4861442"/>
            <a:ext cx="5679440" cy="4605576"/>
          </a:xfrm>
          <a:prstGeom prst="rect">
            <a:avLst/>
          </a:prstGeom>
        </p:spPr>
        <p:txBody>
          <a:bodyPr lIns="95055" tIns="95055" rIns="95055" bIns="95055" anchor="t" anchorCtr="0">
            <a:noAutofit/>
          </a:bodyPr>
          <a:lstStyle/>
          <a:p>
            <a:pPr eaLnBrk="1" hangingPunct="1"/>
            <a:endParaRPr lang="en-US" sz="1100" kern="1200" dirty="0">
              <a:solidFill>
                <a:schemeClr val="tx1"/>
              </a:solidFill>
              <a:latin typeface="+mn-lt"/>
              <a:ea typeface="+mn-ea"/>
              <a:cs typeface="+mn-cs"/>
            </a:endParaRPr>
          </a:p>
        </p:txBody>
      </p:sp>
    </p:spTree>
    <p:extLst>
      <p:ext uri="{BB962C8B-B14F-4D97-AF65-F5344CB8AC3E}">
        <p14:creationId xmlns:p14="http://schemas.microsoft.com/office/powerpoint/2010/main" val="3776915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709931" y="4861442"/>
            <a:ext cx="5679440" cy="4605576"/>
          </a:xfrm>
          <a:prstGeom prst="rect">
            <a:avLst/>
          </a:prstGeom>
        </p:spPr>
        <p:txBody>
          <a:bodyPr lIns="95055" tIns="95055" rIns="95055" bIns="95055" anchor="t" anchorCtr="0">
            <a:noAutofit/>
          </a:bodyPr>
          <a:lstStyle/>
          <a:p>
            <a:pPr eaLnBrk="1" hangingPunct="1"/>
            <a:endParaRPr lang="en-US" sz="1100" kern="1200" dirty="0">
              <a:solidFill>
                <a:schemeClr val="tx1"/>
              </a:solidFill>
              <a:latin typeface="+mn-lt"/>
              <a:ea typeface="+mn-ea"/>
              <a:cs typeface="+mn-cs"/>
            </a:endParaRPr>
          </a:p>
        </p:txBody>
      </p:sp>
    </p:spTree>
    <p:extLst>
      <p:ext uri="{BB962C8B-B14F-4D97-AF65-F5344CB8AC3E}">
        <p14:creationId xmlns:p14="http://schemas.microsoft.com/office/powerpoint/2010/main" val="3776915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709931" y="4861442"/>
            <a:ext cx="5679440" cy="4605576"/>
          </a:xfrm>
          <a:prstGeom prst="rect">
            <a:avLst/>
          </a:prstGeom>
        </p:spPr>
        <p:txBody>
          <a:bodyPr lIns="95055" tIns="95055" rIns="95055" bIns="95055" anchor="t" anchorCtr="0">
            <a:noAutofit/>
          </a:bodyPr>
          <a:lstStyle/>
          <a:p>
            <a:pPr marL="0" indent="0">
              <a:buNone/>
            </a:pPr>
            <a:endParaRPr lang="en" dirty="0"/>
          </a:p>
        </p:txBody>
      </p:sp>
    </p:spTree>
    <p:extLst>
      <p:ext uri="{BB962C8B-B14F-4D97-AF65-F5344CB8AC3E}">
        <p14:creationId xmlns:p14="http://schemas.microsoft.com/office/powerpoint/2010/main" val="3776915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709931" y="4861442"/>
            <a:ext cx="5679440" cy="4605576"/>
          </a:xfrm>
          <a:prstGeom prst="rect">
            <a:avLst/>
          </a:prstGeom>
        </p:spPr>
        <p:txBody>
          <a:bodyPr lIns="95055" tIns="95055" rIns="95055" bIns="95055" anchor="t" anchorCtr="0">
            <a:noAutofit/>
          </a:bodyPr>
          <a:lstStyle/>
          <a:p>
            <a:r>
              <a:rPr lang="en" baseline="0" dirty="0"/>
              <a:t>Ladies and Gentlmen</a:t>
            </a:r>
          </a:p>
          <a:p>
            <a:r>
              <a:rPr lang="en" baseline="0" dirty="0"/>
              <a:t>I finish my presentation here and welcome for commends, suggestions and question.</a:t>
            </a:r>
          </a:p>
          <a:p>
            <a:r>
              <a:rPr lang="en" baseline="0" dirty="0"/>
              <a:t>Thank you.</a:t>
            </a:r>
            <a:endParaRPr lang="en" dirty="0"/>
          </a:p>
        </p:txBody>
      </p:sp>
    </p:spTree>
    <p:extLst>
      <p:ext uri="{BB962C8B-B14F-4D97-AF65-F5344CB8AC3E}">
        <p14:creationId xmlns:p14="http://schemas.microsoft.com/office/powerpoint/2010/main" val="377691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09931" y="4861442"/>
            <a:ext cx="5679440" cy="4605576"/>
          </a:xfrm>
          <a:prstGeom prst="rect">
            <a:avLst/>
          </a:prstGeom>
        </p:spPr>
        <p:txBody>
          <a:bodyPr lIns="95055" tIns="95055" rIns="95055" bIns="95055" anchor="t" anchorCtr="0">
            <a:noAutofit/>
          </a:bodyPr>
          <a:lstStyle/>
          <a:p>
            <a:r>
              <a:rPr lang="en-US" dirty="0"/>
              <a:t>In my presentation, I will show to you about our Background, Our</a:t>
            </a:r>
            <a:r>
              <a:rPr lang="en-US" baseline="0" dirty="0"/>
              <a:t> Organization, about Khmer </a:t>
            </a:r>
            <a:r>
              <a:rPr lang="en-US" baseline="0" dirty="0" err="1"/>
              <a:t>eID</a:t>
            </a:r>
            <a:r>
              <a:rPr lang="en-US" baseline="0" dirty="0"/>
              <a:t> Card, our Long Term Vision, and last but not less is about Lesson Learnt.</a:t>
            </a:r>
            <a:endParaRPr dirty="0"/>
          </a:p>
        </p:txBody>
      </p:sp>
    </p:spTree>
    <p:extLst>
      <p:ext uri="{BB962C8B-B14F-4D97-AF65-F5344CB8AC3E}">
        <p14:creationId xmlns:p14="http://schemas.microsoft.com/office/powerpoint/2010/main" val="538230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09931" y="4861442"/>
            <a:ext cx="5679440" cy="4605576"/>
          </a:xfrm>
          <a:prstGeom prst="rect">
            <a:avLst/>
          </a:prstGeom>
        </p:spPr>
        <p:txBody>
          <a:bodyPr lIns="95055" tIns="95055" rIns="95055" bIns="95055" anchor="t" anchorCtr="0">
            <a:noAutofit/>
          </a:bodyPr>
          <a:lstStyle/>
          <a:p>
            <a:r>
              <a:rPr lang="en-GB" baseline="0" dirty="0"/>
              <a:t>About our Background:</a:t>
            </a:r>
          </a:p>
          <a:p>
            <a:r>
              <a:rPr lang="en-GB" baseline="0" dirty="0"/>
              <a:t>My organization, General Department of Identification is a New Institution that has just established on 1 Apr 2014 under the Ministry of Interior, </a:t>
            </a:r>
            <a:r>
              <a:rPr lang="en-US" sz="1100" kern="1200" dirty="0">
                <a:solidFill>
                  <a:schemeClr val="tx1"/>
                </a:solidFill>
                <a:latin typeface="+mn-lt"/>
                <a:ea typeface="+mn-ea"/>
                <a:cs typeface="+mn-cs"/>
              </a:rPr>
              <a:t>in order to rounds up and governs its own fragmented public services under an exclusive management of a specific institution.</a:t>
            </a:r>
          </a:p>
          <a:p>
            <a:r>
              <a:rPr lang="en-US" sz="1100" kern="1200" dirty="0">
                <a:solidFill>
                  <a:schemeClr val="tx1"/>
                </a:solidFill>
                <a:latin typeface="+mn-lt"/>
                <a:ea typeface="+mn-ea"/>
                <a:cs typeface="+mn-cs"/>
              </a:rPr>
              <a:t>Before the establishment of the General Department of Identification, Civil Registration and Nationality works were under the management of the General Department of Local Administration, while Residential Registration, Khmer ID Card and Normal Passport works were under the management of General Commissariat of National Police.</a:t>
            </a:r>
          </a:p>
          <a:p>
            <a:r>
              <a:rPr lang="en-US" sz="1100" kern="1200" dirty="0">
                <a:solidFill>
                  <a:schemeClr val="tx1"/>
                </a:solidFill>
                <a:latin typeface="+mn-lt"/>
                <a:ea typeface="+mn-ea"/>
                <a:cs typeface="+mn-cs"/>
              </a:rPr>
              <a:t>In addition, Civil Registration work was under the responsibility of the an office</a:t>
            </a:r>
            <a:r>
              <a:rPr lang="en-US" sz="1100" kern="1200" baseline="0" dirty="0">
                <a:solidFill>
                  <a:schemeClr val="tx1"/>
                </a:solidFill>
                <a:latin typeface="+mn-lt"/>
                <a:ea typeface="+mn-ea"/>
                <a:cs typeface="+mn-cs"/>
              </a:rPr>
              <a:t> of </a:t>
            </a:r>
            <a:r>
              <a:rPr lang="en-US" sz="1100" kern="1200" dirty="0">
                <a:solidFill>
                  <a:schemeClr val="tx1"/>
                </a:solidFill>
                <a:latin typeface="+mn-lt"/>
                <a:ea typeface="+mn-ea"/>
                <a:cs typeface="+mn-cs"/>
              </a:rPr>
              <a:t>Civil Registration but in fact it should be under</a:t>
            </a:r>
            <a:r>
              <a:rPr lang="en-US" sz="1100" kern="1200" baseline="0" dirty="0">
                <a:solidFill>
                  <a:schemeClr val="tx1"/>
                </a:solidFill>
                <a:latin typeface="+mn-lt"/>
                <a:ea typeface="+mn-ea"/>
                <a:cs typeface="+mn-cs"/>
              </a:rPr>
              <a:t> the responsibility of higher institution because</a:t>
            </a:r>
            <a:r>
              <a:rPr lang="en-US" sz="1100" kern="1200" dirty="0">
                <a:solidFill>
                  <a:schemeClr val="tx1"/>
                </a:solidFill>
                <a:latin typeface="+mn-lt"/>
                <a:ea typeface="+mn-ea"/>
                <a:cs typeface="+mn-cs"/>
              </a:rPr>
              <a:t> it is the fundamental information to create legal identity of individual and providing the basic data to other sectors.</a:t>
            </a:r>
          </a:p>
        </p:txBody>
      </p:sp>
    </p:spTree>
    <p:extLst>
      <p:ext uri="{BB962C8B-B14F-4D97-AF65-F5344CB8AC3E}">
        <p14:creationId xmlns:p14="http://schemas.microsoft.com/office/powerpoint/2010/main" val="538230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09931" y="4861442"/>
            <a:ext cx="5679440" cy="4605576"/>
          </a:xfrm>
          <a:prstGeom prst="rect">
            <a:avLst/>
          </a:prstGeom>
        </p:spPr>
        <p:txBody>
          <a:bodyPr lIns="95055" tIns="95055" rIns="95055" bIns="95055" anchor="t" anchorCtr="0">
            <a:noAutofit/>
          </a:bodyPr>
          <a:lstStyle/>
          <a:p>
            <a:r>
              <a:rPr lang="en-GB" baseline="0" dirty="0"/>
              <a:t>About Our Organization:</a:t>
            </a:r>
          </a:p>
          <a:p>
            <a:pPr marL="715963" lvl="1" indent="-354013">
              <a:lnSpc>
                <a:spcPct val="200000"/>
              </a:lnSpc>
              <a:spcBef>
                <a:spcPts val="0"/>
              </a:spcBef>
              <a:buNone/>
              <a:tabLst>
                <a:tab pos="538163" algn="l"/>
              </a:tabLst>
            </a:pPr>
            <a:r>
              <a:rPr lang="en-US" baseline="0" dirty="0"/>
              <a:t>GDI have 7 departments:</a:t>
            </a:r>
          </a:p>
          <a:p>
            <a:pPr marL="715963" lvl="1" indent="-354013">
              <a:lnSpc>
                <a:spcPct val="200000"/>
              </a:lnSpc>
              <a:spcBef>
                <a:spcPts val="0"/>
              </a:spcBef>
              <a:buNone/>
              <a:tabLst>
                <a:tab pos="538163" algn="l"/>
              </a:tabLst>
            </a:pPr>
            <a:r>
              <a:rPr lang="en" sz="1800" dirty="0">
                <a:solidFill>
                  <a:schemeClr val="accent2">
                    <a:lumMod val="50000"/>
                  </a:schemeClr>
                </a:solidFill>
              </a:rPr>
              <a:t>1- Department of Civil</a:t>
            </a:r>
            <a:r>
              <a:rPr lang="en" sz="1800" baseline="0" dirty="0">
                <a:solidFill>
                  <a:schemeClr val="accent2">
                    <a:lumMod val="50000"/>
                  </a:schemeClr>
                </a:solidFill>
              </a:rPr>
              <a:t> Registration</a:t>
            </a:r>
            <a:endParaRPr lang="en" sz="1800" dirty="0">
              <a:solidFill>
                <a:schemeClr val="accent2">
                  <a:lumMod val="50000"/>
                </a:schemeClr>
              </a:solidFill>
            </a:endParaRPr>
          </a:p>
          <a:p>
            <a:pPr marL="715963" lvl="1" indent="-354013">
              <a:lnSpc>
                <a:spcPct val="200000"/>
              </a:lnSpc>
              <a:spcBef>
                <a:spcPts val="0"/>
              </a:spcBef>
              <a:buNone/>
              <a:tabLst>
                <a:tab pos="538163" algn="l"/>
              </a:tabLst>
            </a:pPr>
            <a:r>
              <a:rPr lang="en" sz="1800" dirty="0">
                <a:solidFill>
                  <a:schemeClr val="accent2">
                    <a:lumMod val="50000"/>
                  </a:schemeClr>
                </a:solidFill>
              </a:rPr>
              <a:t>2- Department of People Statistic</a:t>
            </a:r>
          </a:p>
          <a:p>
            <a:pPr marL="715963" lvl="1" indent="-354013">
              <a:lnSpc>
                <a:spcPct val="200000"/>
              </a:lnSpc>
              <a:spcBef>
                <a:spcPts val="0"/>
              </a:spcBef>
              <a:buNone/>
              <a:tabLst>
                <a:tab pos="538163" algn="l"/>
              </a:tabLst>
            </a:pPr>
            <a:r>
              <a:rPr lang="en" sz="1800" dirty="0">
                <a:solidFill>
                  <a:schemeClr val="accent2">
                    <a:lumMod val="50000"/>
                  </a:schemeClr>
                </a:solidFill>
              </a:rPr>
              <a:t>3- Department of Khmer ID Card</a:t>
            </a:r>
          </a:p>
          <a:p>
            <a:pPr marL="715963" lvl="1" indent="-354013">
              <a:lnSpc>
                <a:spcPct val="200000"/>
              </a:lnSpc>
              <a:spcBef>
                <a:spcPts val="0"/>
              </a:spcBef>
              <a:buNone/>
              <a:tabLst>
                <a:tab pos="538163" algn="l"/>
              </a:tabLst>
            </a:pPr>
            <a:r>
              <a:rPr lang="en" sz="1800" dirty="0">
                <a:solidFill>
                  <a:schemeClr val="accent2">
                    <a:lumMod val="50000"/>
                  </a:schemeClr>
                </a:solidFill>
              </a:rPr>
              <a:t>4- Department of Passport</a:t>
            </a:r>
          </a:p>
          <a:p>
            <a:pPr marL="715963" lvl="1" indent="-354013">
              <a:lnSpc>
                <a:spcPct val="200000"/>
              </a:lnSpc>
              <a:spcBef>
                <a:spcPts val="0"/>
              </a:spcBef>
              <a:buNone/>
              <a:tabLst>
                <a:tab pos="538163" algn="l"/>
              </a:tabLst>
            </a:pPr>
            <a:r>
              <a:rPr lang="en" sz="1800" dirty="0">
                <a:solidFill>
                  <a:schemeClr val="accent2">
                    <a:lumMod val="50000"/>
                  </a:schemeClr>
                </a:solidFill>
              </a:rPr>
              <a:t>5- Department of Nationality</a:t>
            </a:r>
          </a:p>
          <a:p>
            <a:pPr marL="715963" lvl="1" indent="-354013">
              <a:lnSpc>
                <a:spcPct val="200000"/>
              </a:lnSpc>
              <a:spcBef>
                <a:spcPts val="0"/>
              </a:spcBef>
              <a:buNone/>
              <a:tabLst>
                <a:tab pos="538163" algn="l"/>
              </a:tabLst>
            </a:pPr>
            <a:r>
              <a:rPr lang="en" sz="1800" dirty="0">
                <a:solidFill>
                  <a:schemeClr val="accent2">
                    <a:lumMod val="50000"/>
                  </a:schemeClr>
                </a:solidFill>
              </a:rPr>
              <a:t>6- Department of Administration</a:t>
            </a:r>
          </a:p>
          <a:p>
            <a:pPr marL="715963" lvl="1" indent="-354013">
              <a:lnSpc>
                <a:spcPct val="200000"/>
              </a:lnSpc>
              <a:spcBef>
                <a:spcPts val="0"/>
              </a:spcBef>
              <a:buNone/>
              <a:tabLst>
                <a:tab pos="538163" algn="l"/>
              </a:tabLst>
            </a:pPr>
            <a:r>
              <a:rPr lang="en" sz="1800" dirty="0">
                <a:solidFill>
                  <a:schemeClr val="accent2">
                    <a:lumMod val="50000"/>
                  </a:schemeClr>
                </a:solidFill>
              </a:rPr>
              <a:t>7- Department of Management Information System</a:t>
            </a:r>
            <a:endParaRPr dirty="0"/>
          </a:p>
        </p:txBody>
      </p:sp>
    </p:spTree>
    <p:extLst>
      <p:ext uri="{BB962C8B-B14F-4D97-AF65-F5344CB8AC3E}">
        <p14:creationId xmlns:p14="http://schemas.microsoft.com/office/powerpoint/2010/main" val="538230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09931" y="4861442"/>
            <a:ext cx="5679440" cy="4605576"/>
          </a:xfrm>
          <a:prstGeom prst="rect">
            <a:avLst/>
          </a:prstGeom>
        </p:spPr>
        <p:txBody>
          <a:bodyPr lIns="95055" tIns="95055" rIns="95055" bIns="95055" anchor="t" anchorCtr="0">
            <a:noAutofit/>
          </a:bodyPr>
          <a:lstStyle/>
          <a:p>
            <a:r>
              <a:rPr lang="en-US" dirty="0"/>
              <a:t>And our mandate</a:t>
            </a:r>
            <a:r>
              <a:rPr lang="en-US" baseline="0" dirty="0"/>
              <a:t> are:</a:t>
            </a:r>
          </a:p>
          <a:p>
            <a:pPr marL="806450" indent="-285750">
              <a:lnSpc>
                <a:spcPct val="120000"/>
              </a:lnSpc>
              <a:spcBef>
                <a:spcPts val="0"/>
              </a:spcBef>
              <a:buClr>
                <a:schemeClr val="accent2">
                  <a:lumMod val="50000"/>
                </a:schemeClr>
              </a:buClr>
            </a:pPr>
            <a:r>
              <a:rPr lang="en-US" sz="1100" baseline="0" dirty="0">
                <a:solidFill>
                  <a:schemeClr val="accent2">
                    <a:lumMod val="50000"/>
                  </a:schemeClr>
                </a:solidFill>
              </a:rPr>
              <a:t>- </a:t>
            </a:r>
            <a:r>
              <a:rPr lang="en" sz="1100" dirty="0">
                <a:solidFill>
                  <a:schemeClr val="accent2">
                    <a:lumMod val="50000"/>
                  </a:schemeClr>
                </a:solidFill>
              </a:rPr>
              <a:t>to manage all identities issues of all population of Cambodia</a:t>
            </a:r>
          </a:p>
          <a:p>
            <a:pPr marL="806450" indent="-285750">
              <a:lnSpc>
                <a:spcPct val="120000"/>
              </a:lnSpc>
              <a:spcBef>
                <a:spcPts val="0"/>
              </a:spcBef>
              <a:buClr>
                <a:schemeClr val="accent2">
                  <a:lumMod val="50000"/>
                </a:schemeClr>
              </a:buClr>
            </a:pPr>
            <a:r>
              <a:rPr lang="en" sz="1100" dirty="0">
                <a:solidFill>
                  <a:schemeClr val="accent2">
                    <a:lumMod val="50000"/>
                  </a:schemeClr>
                </a:solidFill>
              </a:rPr>
              <a:t>- to supervise the administration services of identities works providing by local authorities</a:t>
            </a:r>
          </a:p>
          <a:p>
            <a:pPr marL="806450" indent="-285750">
              <a:lnSpc>
                <a:spcPct val="120000"/>
              </a:lnSpc>
              <a:spcBef>
                <a:spcPts val="0"/>
              </a:spcBef>
              <a:buClr>
                <a:schemeClr val="accent2">
                  <a:lumMod val="50000"/>
                </a:schemeClr>
              </a:buClr>
            </a:pPr>
            <a:r>
              <a:rPr lang="en" sz="1100" dirty="0">
                <a:solidFill>
                  <a:schemeClr val="accent2">
                    <a:lumMod val="50000"/>
                  </a:schemeClr>
                </a:solidFill>
              </a:rPr>
              <a:t>- </a:t>
            </a:r>
            <a:r>
              <a:rPr lang="en-GB" sz="1100" dirty="0">
                <a:solidFill>
                  <a:schemeClr val="accent2">
                    <a:lumMod val="50000"/>
                  </a:schemeClr>
                </a:solidFill>
              </a:rPr>
              <a:t>t</a:t>
            </a:r>
            <a:r>
              <a:rPr lang="en" sz="1100" dirty="0">
                <a:solidFill>
                  <a:schemeClr val="accent2">
                    <a:lumMod val="50000"/>
                  </a:schemeClr>
                </a:solidFill>
              </a:rPr>
              <a:t>o provide some administration services of identities works at national level such as Issueing Khmer ID Card and Passport and other travel documents</a:t>
            </a:r>
          </a:p>
          <a:p>
            <a:pPr marL="806450" indent="-285750">
              <a:lnSpc>
                <a:spcPct val="120000"/>
              </a:lnSpc>
              <a:spcBef>
                <a:spcPts val="0"/>
              </a:spcBef>
              <a:buClr>
                <a:schemeClr val="accent2">
                  <a:lumMod val="50000"/>
                </a:schemeClr>
              </a:buClr>
            </a:pPr>
            <a:r>
              <a:rPr lang="en" sz="1100" dirty="0">
                <a:solidFill>
                  <a:schemeClr val="accent2">
                    <a:lumMod val="50000"/>
                  </a:schemeClr>
                </a:solidFill>
              </a:rPr>
              <a:t>- </a:t>
            </a:r>
            <a:r>
              <a:rPr lang="en-GB" sz="1100" dirty="0">
                <a:solidFill>
                  <a:schemeClr val="accent2">
                    <a:lumMod val="50000"/>
                  </a:schemeClr>
                </a:solidFill>
              </a:rPr>
              <a:t>t</a:t>
            </a:r>
            <a:r>
              <a:rPr lang="en" sz="1100" dirty="0">
                <a:solidFill>
                  <a:schemeClr val="accent2">
                    <a:lumMod val="50000"/>
                  </a:schemeClr>
                </a:solidFill>
              </a:rPr>
              <a:t>o manage CRVS and Residential System</a:t>
            </a:r>
          </a:p>
          <a:p>
            <a:pPr marL="806450" indent="-285750">
              <a:lnSpc>
                <a:spcPct val="120000"/>
              </a:lnSpc>
              <a:spcBef>
                <a:spcPts val="0"/>
              </a:spcBef>
              <a:buClr>
                <a:schemeClr val="accent2">
                  <a:lumMod val="50000"/>
                </a:schemeClr>
              </a:buClr>
            </a:pPr>
            <a:r>
              <a:rPr lang="en" sz="1100" dirty="0">
                <a:solidFill>
                  <a:schemeClr val="accent2">
                    <a:lumMod val="50000"/>
                  </a:schemeClr>
                </a:solidFill>
              </a:rPr>
              <a:t>- to ensure single soure of truth of all individual and population and</a:t>
            </a:r>
          </a:p>
          <a:p>
            <a:pPr marL="806450" indent="-285750">
              <a:lnSpc>
                <a:spcPct val="120000"/>
              </a:lnSpc>
              <a:spcBef>
                <a:spcPts val="0"/>
              </a:spcBef>
              <a:buClr>
                <a:schemeClr val="accent2">
                  <a:lumMod val="50000"/>
                </a:schemeClr>
              </a:buClr>
            </a:pPr>
            <a:r>
              <a:rPr lang="en" sz="1100" dirty="0">
                <a:solidFill>
                  <a:schemeClr val="accent2">
                    <a:lumMod val="50000"/>
                  </a:schemeClr>
                </a:solidFill>
              </a:rPr>
              <a:t>- to provide legal advices to sub-national level on identities issues etc.</a:t>
            </a:r>
          </a:p>
        </p:txBody>
      </p:sp>
    </p:spTree>
    <p:extLst>
      <p:ext uri="{BB962C8B-B14F-4D97-AF65-F5344CB8AC3E}">
        <p14:creationId xmlns:p14="http://schemas.microsoft.com/office/powerpoint/2010/main" val="538230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709931" y="4861442"/>
            <a:ext cx="5679440" cy="4605576"/>
          </a:xfrm>
          <a:prstGeom prst="rect">
            <a:avLst/>
          </a:prstGeom>
        </p:spPr>
        <p:txBody>
          <a:bodyPr lIns="95055" tIns="95055" rIns="95055" bIns="95055" anchor="t" anchorCtr="0">
            <a:noAutofit/>
          </a:bodyPr>
          <a:lstStyle/>
          <a:p>
            <a:pPr eaLnBrk="1" hangingPunct="1"/>
            <a:r>
              <a:rPr lang="en-US" dirty="0">
                <a:ea typeface="ＭＳ Ｐゴシック" pitchFamily="34" charset="-128"/>
              </a:rPr>
              <a:t>About our Long Term Vision:</a:t>
            </a:r>
          </a:p>
          <a:p>
            <a:pPr eaLnBrk="1" hangingPunct="1"/>
            <a:r>
              <a:rPr lang="en-GB" sz="1100" kern="1200" dirty="0">
                <a:solidFill>
                  <a:schemeClr val="tx1"/>
                </a:solidFill>
                <a:latin typeface="+mn-lt"/>
                <a:ea typeface="+mn-ea"/>
                <a:cs typeface="+mn-cs"/>
              </a:rPr>
              <a:t>Cambodia is deeply committed to achieving targets set out by the Sustainable Development Goals. And Cambodia is also striving to fully integrate the country into the ASEAN economic community and to benefit from this.</a:t>
            </a:r>
          </a:p>
          <a:p>
            <a:pPr eaLnBrk="1" hangingPunct="1"/>
            <a:r>
              <a:rPr lang="en-GB" sz="1100" kern="1200" dirty="0">
                <a:solidFill>
                  <a:schemeClr val="tx1"/>
                </a:solidFill>
                <a:latin typeface="+mn-lt"/>
                <a:ea typeface="+mn-ea"/>
                <a:cs typeface="+mn-cs"/>
              </a:rPr>
              <a:t>For this to happen reforms in many areas must be continued and some new ones need to be launched. One of such reform is building a modern identification system in Cambodia, which would ensure that the country benefits from information on population and vital statistics, and uses them for strategic planning purposes at the national and local levels, thus improving results by reaching those who are neediest. The identification system will improve the efficiency and effectiveness of programs and resources used, support regional economic and financial integration, and provide reliable statistics to Cambodia’s partners and the global community.</a:t>
            </a:r>
          </a:p>
          <a:p>
            <a:pPr eaLnBrk="1" hangingPunct="1"/>
            <a:r>
              <a:rPr lang="en-US" sz="1100" kern="1200" dirty="0">
                <a:solidFill>
                  <a:schemeClr val="tx1"/>
                </a:solidFill>
                <a:latin typeface="+mn-lt"/>
                <a:ea typeface="+mn-ea"/>
                <a:cs typeface="+mn-cs"/>
              </a:rPr>
              <a:t>Therefore, t</a:t>
            </a:r>
            <a:r>
              <a:rPr lang="en-GB" sz="1100" kern="1200" dirty="0">
                <a:solidFill>
                  <a:schemeClr val="tx1"/>
                </a:solidFill>
                <a:latin typeface="+mn-lt"/>
                <a:ea typeface="+mn-ea"/>
                <a:cs typeface="+mn-cs"/>
              </a:rPr>
              <a:t>his National Strategic Plan is aiming to achieve a long-term vision for Cambodia — every person is to have an identity. This will require to:</a:t>
            </a:r>
          </a:p>
          <a:p>
            <a:pPr marL="228600" indent="-228600" eaLnBrk="1" hangingPunct="1">
              <a:buAutoNum type="arabicPeriod"/>
            </a:pPr>
            <a:r>
              <a:rPr lang="en-GB" sz="1100" kern="1200" baseline="0" dirty="0">
                <a:solidFill>
                  <a:schemeClr val="tx1"/>
                </a:solidFill>
                <a:latin typeface="+mn-lt"/>
                <a:ea typeface="+mn-ea"/>
                <a:cs typeface="+mn-cs"/>
              </a:rPr>
              <a:t>Develop an enabling legal environment for personal identification. </a:t>
            </a:r>
            <a:r>
              <a:rPr lang="en-US" sz="1100" kern="1200" dirty="0">
                <a:solidFill>
                  <a:schemeClr val="tx1"/>
                </a:solidFill>
                <a:latin typeface="+mn-lt"/>
                <a:ea typeface="+mn-ea"/>
                <a:cs typeface="+mn-cs"/>
              </a:rPr>
              <a:t>Cambodia’s current legislation is deemed insufficient as the basis for a modern, computerized civil registration, identification and vital statistics system. The Government recognizes the urgent need for comprehensive reform of the legislation on civil registration, identification and vital statistics.</a:t>
            </a:r>
            <a:r>
              <a:rPr lang="en-US" sz="1100" kern="1200" baseline="0" dirty="0">
                <a:solidFill>
                  <a:schemeClr val="tx1"/>
                </a:solidFill>
                <a:latin typeface="+mn-lt"/>
                <a:ea typeface="+mn-ea"/>
                <a:cs typeface="+mn-cs"/>
              </a:rPr>
              <a:t> It need 3 steps to go are (1).</a:t>
            </a:r>
            <a:r>
              <a:rPr lang="x-none" sz="1100" kern="1200" dirty="0">
                <a:solidFill>
                  <a:schemeClr val="tx1"/>
                </a:solidFill>
                <a:latin typeface="+mn-lt"/>
                <a:ea typeface="+mn-ea"/>
                <a:cs typeface="+mn-cs"/>
              </a:rPr>
              <a:t>Drafting a completely new law on civil registration, identification and vital statistics</a:t>
            </a:r>
            <a:r>
              <a:rPr lang="en-US" sz="1100" kern="1200" dirty="0">
                <a:solidFill>
                  <a:schemeClr val="tx1"/>
                </a:solidFill>
                <a:latin typeface="+mn-lt"/>
                <a:ea typeface="+mn-ea"/>
                <a:cs typeface="+mn-cs"/>
              </a:rPr>
              <a:t>;</a:t>
            </a:r>
            <a:r>
              <a:rPr lang="en-GB" sz="1100" kern="1200" baseline="0" dirty="0">
                <a:solidFill>
                  <a:schemeClr val="tx1"/>
                </a:solidFill>
                <a:latin typeface="+mn-lt"/>
                <a:ea typeface="+mn-ea"/>
                <a:cs typeface="+mn-cs"/>
              </a:rPr>
              <a:t> (2).</a:t>
            </a:r>
            <a:r>
              <a:rPr lang="x-none" sz="1100" kern="1200" dirty="0">
                <a:solidFill>
                  <a:schemeClr val="tx1"/>
                </a:solidFill>
                <a:latin typeface="+mn-lt"/>
                <a:ea typeface="+mn-ea"/>
                <a:cs typeface="+mn-cs"/>
              </a:rPr>
              <a:t>Drafting sub-decrees</a:t>
            </a:r>
            <a:r>
              <a:rPr lang="en-US" sz="1100" kern="1200" dirty="0">
                <a:solidFill>
                  <a:schemeClr val="tx1"/>
                </a:solidFill>
                <a:latin typeface="+mn-lt"/>
                <a:ea typeface="+mn-ea"/>
                <a:cs typeface="+mn-cs"/>
              </a:rPr>
              <a:t>;</a:t>
            </a:r>
            <a:r>
              <a:rPr lang="x-none" sz="1100" kern="1200" dirty="0">
                <a:solidFill>
                  <a:schemeClr val="tx1"/>
                </a:solidFill>
                <a:latin typeface="+mn-lt"/>
                <a:ea typeface="+mn-ea"/>
                <a:cs typeface="+mn-cs"/>
              </a:rPr>
              <a:t> and</a:t>
            </a:r>
            <a:r>
              <a:rPr lang="en-GB" sz="1100" kern="1200" baseline="0" dirty="0">
                <a:solidFill>
                  <a:schemeClr val="tx1"/>
                </a:solidFill>
                <a:latin typeface="+mn-lt"/>
                <a:ea typeface="+mn-ea"/>
                <a:cs typeface="+mn-cs"/>
              </a:rPr>
              <a:t> (3).</a:t>
            </a:r>
            <a:r>
              <a:rPr lang="en-US" sz="1100" kern="1200" dirty="0">
                <a:solidFill>
                  <a:schemeClr val="tx1"/>
                </a:solidFill>
                <a:latin typeface="+mn-lt"/>
                <a:ea typeface="+mn-ea"/>
                <a:cs typeface="+mn-cs"/>
              </a:rPr>
              <a:t>A</a:t>
            </a:r>
            <a:r>
              <a:rPr lang="en-GB" sz="1100" kern="1200" dirty="0">
                <a:solidFill>
                  <a:schemeClr val="tx1"/>
                </a:solidFill>
                <a:latin typeface="+mn-lt"/>
                <a:ea typeface="+mn-ea"/>
                <a:cs typeface="+mn-cs"/>
              </a:rPr>
              <a:t>mended provisions in the legal framework envisaging interfacing interaction between the CRVS system and the IPIS and its operation.</a:t>
            </a:r>
            <a:endParaRPr lang="en-GB" sz="1100" kern="1200" baseline="0" dirty="0">
              <a:solidFill>
                <a:schemeClr val="tx1"/>
              </a:solidFill>
              <a:latin typeface="+mn-lt"/>
              <a:ea typeface="+mn-ea"/>
              <a:cs typeface="+mn-cs"/>
            </a:endParaRPr>
          </a:p>
          <a:p>
            <a:pPr marL="228600" indent="-228600" eaLnBrk="1" hangingPunct="1">
              <a:buAutoNum type="arabicPeriod"/>
            </a:pPr>
            <a:r>
              <a:rPr lang="en-GB" sz="1100" kern="1200" dirty="0">
                <a:solidFill>
                  <a:schemeClr val="tx1"/>
                </a:solidFill>
                <a:latin typeface="+mn-lt"/>
                <a:ea typeface="+mn-ea"/>
                <a:cs typeface="+mn-cs"/>
              </a:rPr>
              <a:t>To build a modern, permanent, universal civil registration system (CRVS) that will generate reliable vital statistics that </a:t>
            </a:r>
            <a:r>
              <a:rPr lang="en-US" sz="1100" kern="1200" dirty="0">
                <a:solidFill>
                  <a:schemeClr val="tx1"/>
                </a:solidFill>
                <a:latin typeface="+mn-lt"/>
                <a:ea typeface="+mn-ea"/>
                <a:cs typeface="+mn-cs"/>
              </a:rPr>
              <a:t>reflects the resolution adopted by the Economic and Social Commission for Asia and the Pacific in 2014. A universal and responsive CRVS system should be developed and supported by Web-enabled and nationally harmonized registration processes at the Commune/</a:t>
            </a:r>
            <a:r>
              <a:rPr lang="en-US" sz="1100" kern="1200" dirty="0" err="1">
                <a:solidFill>
                  <a:schemeClr val="tx1"/>
                </a:solidFill>
                <a:latin typeface="+mn-lt"/>
                <a:ea typeface="+mn-ea"/>
                <a:cs typeface="+mn-cs"/>
              </a:rPr>
              <a:t>Sangkat</a:t>
            </a:r>
            <a:r>
              <a:rPr lang="en-US" sz="1100" kern="1200" dirty="0">
                <a:solidFill>
                  <a:schemeClr val="tx1"/>
                </a:solidFill>
                <a:latin typeface="+mn-lt"/>
                <a:ea typeface="+mn-ea"/>
                <a:cs typeface="+mn-cs"/>
              </a:rPr>
              <a:t> level.</a:t>
            </a:r>
            <a:endParaRPr lang="en-GB" sz="1100" kern="1200" dirty="0">
              <a:solidFill>
                <a:schemeClr val="tx1"/>
              </a:solidFill>
              <a:latin typeface="+mn-lt"/>
              <a:ea typeface="+mn-ea"/>
              <a:cs typeface="+mn-cs"/>
            </a:endParaRPr>
          </a:p>
          <a:p>
            <a:pPr marL="228600" indent="-228600" eaLnBrk="1" hangingPunct="1">
              <a:buAutoNum type="arabicPeriod"/>
            </a:pPr>
            <a:r>
              <a:rPr lang="en-GB" sz="1100" kern="1200" dirty="0">
                <a:solidFill>
                  <a:schemeClr val="tx1"/>
                </a:solidFill>
                <a:latin typeface="+mn-lt"/>
                <a:ea typeface="+mn-ea"/>
                <a:cs typeface="+mn-cs"/>
              </a:rPr>
              <a:t>To build an integrated population identification system (IPIS) that will ensure that the country has a single reliable source of information about individuals and population. </a:t>
            </a:r>
            <a:r>
              <a:rPr lang="en-US" sz="1100" kern="1200" dirty="0">
                <a:solidFill>
                  <a:schemeClr val="tx1"/>
                </a:solidFill>
                <a:latin typeface="+mn-lt"/>
                <a:ea typeface="+mn-ea"/>
                <a:cs typeface="+mn-cs"/>
              </a:rPr>
              <a:t>The Integrated Population Identification System shall be established to serve as an integration platform for other institutions and their systems as the primary and single data source on population information.</a:t>
            </a:r>
            <a:endParaRPr lang="en-US" sz="1100" kern="1200" dirty="0">
              <a:solidFill>
                <a:schemeClr val="tx1"/>
              </a:solidFill>
              <a:latin typeface="+mn-lt"/>
              <a:ea typeface="ＭＳ Ｐゴシック" pitchFamily="34" charset="-128"/>
              <a:cs typeface="+mn-cs"/>
            </a:endParaRPr>
          </a:p>
          <a:p>
            <a:pPr marL="228600" indent="-228600" eaLnBrk="1" hangingPunct="1">
              <a:buAutoNum type="arabicPeriod"/>
            </a:pPr>
            <a:r>
              <a:rPr lang="en-US" sz="1100" kern="1200" dirty="0">
                <a:solidFill>
                  <a:schemeClr val="tx1"/>
                </a:solidFill>
                <a:latin typeface="+mn-lt"/>
                <a:ea typeface="ＭＳ Ｐゴシック" pitchFamily="34" charset="-128"/>
                <a:cs typeface="+mn-cs"/>
              </a:rPr>
              <a:t>Launch</a:t>
            </a:r>
            <a:r>
              <a:rPr lang="en-US" sz="1100" kern="1200" baseline="0" dirty="0">
                <a:solidFill>
                  <a:schemeClr val="tx1"/>
                </a:solidFill>
                <a:latin typeface="+mn-lt"/>
                <a:ea typeface="ＭＳ Ｐゴシック" pitchFamily="34" charset="-128"/>
                <a:cs typeface="+mn-cs"/>
              </a:rPr>
              <a:t> unifies data distribution system about population: </a:t>
            </a:r>
            <a:r>
              <a:rPr lang="en-US" sz="1100" kern="1200" dirty="0">
                <a:solidFill>
                  <a:schemeClr val="tx1"/>
                </a:solidFill>
                <a:latin typeface="+mn-lt"/>
                <a:ea typeface="+mn-ea"/>
                <a:cs typeface="+mn-cs"/>
              </a:rPr>
              <a:t>It aims at gaining efficiency to aggregate the information disclosure function from all subsystems of the IPIS to one central unified data distribution center.</a:t>
            </a:r>
            <a:r>
              <a:rPr lang="en-US" sz="1100" kern="1200" baseline="0" dirty="0">
                <a:solidFill>
                  <a:schemeClr val="tx1"/>
                </a:solidFill>
                <a:latin typeface="+mn-lt"/>
                <a:ea typeface="+mn-ea"/>
                <a:cs typeface="+mn-cs"/>
              </a:rPr>
              <a:t> </a:t>
            </a:r>
            <a:r>
              <a:rPr lang="en-GB" sz="1100" kern="1200" dirty="0">
                <a:solidFill>
                  <a:schemeClr val="tx1"/>
                </a:solidFill>
                <a:latin typeface="+mn-lt"/>
                <a:ea typeface="+mn-ea"/>
                <a:cs typeface="+mn-cs"/>
              </a:rPr>
              <a:t>The data distribution system shall cover the database that receives replicated data on the population of Kingdom of Cambodia from the Population Registry and makes this data available for quick searching or verification of identity as well as reporting services.</a:t>
            </a:r>
          </a:p>
          <a:p>
            <a:pPr marL="228600" indent="-228600" eaLnBrk="1" hangingPunct="1">
              <a:buAutoNum type="arabicPeriod"/>
            </a:pPr>
            <a:r>
              <a:rPr lang="en-US" sz="1100" kern="1200" dirty="0">
                <a:solidFill>
                  <a:schemeClr val="tx1"/>
                </a:solidFill>
                <a:latin typeface="+mn-lt"/>
                <a:ea typeface="+mn-ea"/>
                <a:cs typeface="+mn-cs"/>
              </a:rPr>
              <a:t>Align organization and introduce E-Service</a:t>
            </a:r>
            <a:r>
              <a:rPr lang="en-US" sz="1100" kern="1200" baseline="0" dirty="0">
                <a:solidFill>
                  <a:schemeClr val="tx1"/>
                </a:solidFill>
                <a:latin typeface="+mn-lt"/>
                <a:ea typeface="+mn-ea"/>
                <a:cs typeface="+mn-cs"/>
              </a:rPr>
              <a:t> for Client-oriented efficient and transparent service delivery: </a:t>
            </a:r>
            <a:r>
              <a:rPr lang="en-GB" sz="1100" kern="1200" dirty="0">
                <a:solidFill>
                  <a:schemeClr val="tx1"/>
                </a:solidFill>
                <a:latin typeface="+mn-lt"/>
                <a:ea typeface="+mn-ea"/>
                <a:cs typeface="+mn-cs"/>
              </a:rPr>
              <a:t>all services related to registration and identification should be available at convenient locations that are easily accessible by the population, and these services should follow a high standard of implementation. Cambodia is also seizing the possibility to implement e-governance by using ICT technology for the provision of services to the population. Therefore, civil registration, the issuance of identity documents and other services need to be brought online.</a:t>
            </a:r>
            <a:endParaRPr lang="en-US" sz="1100" kern="1200" dirty="0">
              <a:solidFill>
                <a:schemeClr val="tx1"/>
              </a:solidFill>
              <a:latin typeface="+mn-lt"/>
              <a:ea typeface="+mn-ea"/>
              <a:cs typeface="+mn-cs"/>
            </a:endParaRPr>
          </a:p>
        </p:txBody>
      </p:sp>
    </p:spTree>
    <p:extLst>
      <p:ext uri="{BB962C8B-B14F-4D97-AF65-F5344CB8AC3E}">
        <p14:creationId xmlns:p14="http://schemas.microsoft.com/office/powerpoint/2010/main" val="3776915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709931" y="4861442"/>
            <a:ext cx="5679440" cy="4605576"/>
          </a:xfrm>
          <a:prstGeom prst="rect">
            <a:avLst/>
          </a:prstGeom>
        </p:spPr>
        <p:txBody>
          <a:bodyPr lIns="95055" tIns="95055" rIns="95055" bIns="95055" anchor="t" anchorCtr="0">
            <a:noAutofit/>
          </a:bodyPr>
          <a:lstStyle/>
          <a:p>
            <a:pPr eaLnBrk="1" hangingPunct="1"/>
            <a:r>
              <a:rPr lang="en-US" dirty="0">
                <a:ea typeface="ＭＳ Ｐゴシック" pitchFamily="34" charset="-128"/>
              </a:rPr>
              <a:t>The conceptual design of CRVS system is composed of at least 4 major services:</a:t>
            </a:r>
          </a:p>
          <a:p>
            <a:pPr eaLnBrk="1" hangingPunct="1"/>
            <a:r>
              <a:rPr lang="en-US" dirty="0">
                <a:ea typeface="ＭＳ Ｐゴシック" pitchFamily="34" charset="-128"/>
              </a:rPr>
              <a:t>1. Notification Service : that handle notifications from the authority that witnessed the appearance of the vital event. This notification will enter and store in CRVS system until applicants arrive with the original copy and request registration of vital event.</a:t>
            </a:r>
          </a:p>
          <a:p>
            <a:pPr eaLnBrk="1" hangingPunct="1"/>
            <a:r>
              <a:rPr lang="en-US" dirty="0">
                <a:ea typeface="ＭＳ Ｐゴシック" pitchFamily="34" charset="-128"/>
              </a:rPr>
              <a:t>2. Registration Services : these service handle the collection of the application dossier to register the vital event. They also handle data entry and the uploading the scanned annexes as well as data verification process, registration approval process and issuance registration certificate. Via the internet all registration offices connect to the CRVS and perform registration. A </a:t>
            </a:r>
            <a:r>
              <a:rPr lang="en-US" dirty="0" err="1">
                <a:ea typeface="ＭＳ Ｐゴシック" pitchFamily="34" charset="-128"/>
              </a:rPr>
              <a:t>KidC</a:t>
            </a:r>
            <a:r>
              <a:rPr lang="en-US" dirty="0">
                <a:ea typeface="ＭＳ Ｐゴシック" pitchFamily="34" charset="-128"/>
              </a:rPr>
              <a:t> is assigned upon the approval of an application to register birth event.</a:t>
            </a:r>
          </a:p>
          <a:p>
            <a:pPr eaLnBrk="1" hangingPunct="1"/>
            <a:r>
              <a:rPr lang="en-US" dirty="0">
                <a:ea typeface="ＭＳ Ｐゴシック" pitchFamily="34" charset="-128"/>
              </a:rPr>
              <a:t>3. Information Services : these services handle request for information by public users via CRVS information services. Request are accepted manually (on paper) or online. The CRVS will have the possibility to notify appropriate institutions about vital events upon a signed agreement of cooperation. Notification could be performed through defined notification channels.</a:t>
            </a:r>
          </a:p>
          <a:p>
            <a:pPr eaLnBrk="1" hangingPunct="1"/>
            <a:r>
              <a:rPr lang="en-US" dirty="0">
                <a:ea typeface="ＭＳ Ｐゴシック" pitchFamily="34" charset="-128"/>
              </a:rPr>
              <a:t>4. Vital Statistic Services: these services handle the generation of information according to the vital statistic tabulation plan, which is later published online for public access.</a:t>
            </a:r>
          </a:p>
          <a:p>
            <a:pPr eaLnBrk="1" hangingPunct="1"/>
            <a:endParaRPr lang="en-US" dirty="0">
              <a:ea typeface="ＭＳ Ｐゴシック" pitchFamily="34" charset="-128"/>
            </a:endParaRPr>
          </a:p>
          <a:p>
            <a:pPr eaLnBrk="1" hangingPunct="1"/>
            <a:r>
              <a:rPr lang="en-US" dirty="0">
                <a:ea typeface="ＭＳ Ｐゴシック" pitchFamily="34" charset="-128"/>
              </a:rPr>
              <a:t>The CRVS system should be integrated with the Population Identification System on a system-to-system basic, according to the specification developed and provided together with the Population Identification System.</a:t>
            </a:r>
            <a:endParaRPr lang="en" dirty="0"/>
          </a:p>
        </p:txBody>
      </p:sp>
    </p:spTree>
    <p:extLst>
      <p:ext uri="{BB962C8B-B14F-4D97-AF65-F5344CB8AC3E}">
        <p14:creationId xmlns:p14="http://schemas.microsoft.com/office/powerpoint/2010/main" val="3776915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709931" y="4861442"/>
            <a:ext cx="5679440" cy="4605576"/>
          </a:xfrm>
          <a:prstGeom prst="rect">
            <a:avLst/>
          </a:prstGeom>
        </p:spPr>
        <p:txBody>
          <a:bodyPr lIns="95055" tIns="95055" rIns="95055" bIns="95055" anchor="t" anchorCtr="0">
            <a:noAutofit/>
          </a:bodyPr>
          <a:lstStyle/>
          <a:p>
            <a:r>
              <a:rPr lang="en-US" dirty="0">
                <a:ea typeface="ＭＳ Ｐゴシック" pitchFamily="34" charset="-128"/>
              </a:rPr>
              <a:t>This is the conceptual design for IPIS:</a:t>
            </a:r>
          </a:p>
          <a:p>
            <a:r>
              <a:rPr lang="en-US" sz="1100" kern="1200" dirty="0">
                <a:solidFill>
                  <a:schemeClr val="tx1"/>
                </a:solidFill>
                <a:latin typeface="+mn-lt"/>
                <a:ea typeface="+mn-ea"/>
                <a:cs typeface="+mn-cs"/>
              </a:rPr>
              <a:t>This design will guide us to have reliable nationwide information on the population as well as unique identification for every person of Cambodia. </a:t>
            </a:r>
            <a:r>
              <a:rPr lang="en-GB" sz="1100" kern="1200" dirty="0">
                <a:solidFill>
                  <a:schemeClr val="tx1"/>
                </a:solidFill>
                <a:latin typeface="+mn-lt"/>
                <a:ea typeface="+mn-ea"/>
                <a:cs typeface="+mn-cs"/>
              </a:rPr>
              <a:t>Data in Population Registry is to be constantly updated (preferably in real time) from other systems.</a:t>
            </a:r>
          </a:p>
          <a:p>
            <a:endParaRPr lang="en-US" sz="1100" kern="1200" dirty="0">
              <a:solidFill>
                <a:schemeClr val="tx1"/>
              </a:solidFill>
              <a:latin typeface="+mn-lt"/>
              <a:ea typeface="+mn-ea"/>
              <a:cs typeface="+mn-cs"/>
            </a:endParaRPr>
          </a:p>
          <a:p>
            <a:r>
              <a:rPr lang="en-US" sz="1100" kern="1200" dirty="0">
                <a:solidFill>
                  <a:schemeClr val="tx1"/>
                </a:solidFill>
                <a:latin typeface="+mn-lt"/>
                <a:ea typeface="+mn-ea"/>
                <a:cs typeface="+mn-cs"/>
              </a:rPr>
              <a:t>Existing and emerging computerized systems related to identification need to be integrated to the Population Identification System (IPIS) on a system-to-system basis in order to be able to search for actual and correct information on individuals such</a:t>
            </a:r>
            <a:r>
              <a:rPr lang="en-US" sz="1100" kern="1200" baseline="0" dirty="0">
                <a:solidFill>
                  <a:schemeClr val="tx1"/>
                </a:solidFill>
                <a:latin typeface="+mn-lt"/>
                <a:ea typeface="+mn-ea"/>
                <a:cs typeface="+mn-cs"/>
              </a:rPr>
              <a:t> as</a:t>
            </a:r>
            <a:r>
              <a:rPr lang="en-US" sz="1100" kern="1200" dirty="0">
                <a:solidFill>
                  <a:schemeClr val="tx1"/>
                </a:solidFill>
                <a:latin typeface="+mn-lt"/>
                <a:ea typeface="+mn-ea"/>
                <a:cs typeface="+mn-cs"/>
              </a:rPr>
              <a:t>:</a:t>
            </a:r>
            <a:endParaRPr lang="en-GB" sz="1100" kern="1200" dirty="0">
              <a:solidFill>
                <a:schemeClr val="tx1"/>
              </a:solidFill>
              <a:latin typeface="+mn-lt"/>
              <a:ea typeface="+mn-ea"/>
              <a:cs typeface="+mn-cs"/>
            </a:endParaRPr>
          </a:p>
          <a:p>
            <a:pPr marL="0" lvl="0" indent="0">
              <a:buFontTx/>
              <a:buNone/>
            </a:pPr>
            <a:r>
              <a:rPr lang="en-US" sz="1100" kern="1200" dirty="0">
                <a:solidFill>
                  <a:schemeClr val="tx1"/>
                </a:solidFill>
                <a:latin typeface="+mn-lt"/>
                <a:ea typeface="+mn-ea"/>
                <a:cs typeface="+mn-cs"/>
              </a:rPr>
              <a:t>- </a:t>
            </a:r>
            <a:r>
              <a:rPr lang="x-none" sz="1100" kern="1200" dirty="0">
                <a:solidFill>
                  <a:schemeClr val="tx1"/>
                </a:solidFill>
                <a:latin typeface="+mn-lt"/>
                <a:ea typeface="+mn-ea"/>
                <a:cs typeface="+mn-cs"/>
              </a:rPr>
              <a:t>Civil Registration and Vital Statistics System</a:t>
            </a:r>
            <a:endParaRPr lang="en-GB" sz="1100" kern="1200" dirty="0">
              <a:solidFill>
                <a:schemeClr val="tx1"/>
              </a:solidFill>
              <a:latin typeface="+mn-lt"/>
              <a:ea typeface="+mn-ea"/>
              <a:cs typeface="+mn-cs"/>
            </a:endParaRPr>
          </a:p>
          <a:p>
            <a:pPr marL="0" lvl="0" indent="0">
              <a:buFontTx/>
              <a:buNone/>
            </a:pPr>
            <a:r>
              <a:rPr lang="en-US" sz="1100" kern="1200" dirty="0">
                <a:solidFill>
                  <a:schemeClr val="tx1"/>
                </a:solidFill>
                <a:latin typeface="+mn-lt"/>
                <a:ea typeface="+mn-ea"/>
                <a:cs typeface="+mn-cs"/>
              </a:rPr>
              <a:t>- </a:t>
            </a:r>
            <a:r>
              <a:rPr lang="x-none" sz="1100" kern="1200" dirty="0">
                <a:solidFill>
                  <a:schemeClr val="tx1"/>
                </a:solidFill>
                <a:latin typeface="+mn-lt"/>
                <a:ea typeface="+mn-ea"/>
                <a:cs typeface="+mn-cs"/>
              </a:rPr>
              <a:t>Khmer ID Card Management System</a:t>
            </a:r>
            <a:endParaRPr lang="en-GB" sz="1100" kern="1200" dirty="0">
              <a:solidFill>
                <a:schemeClr val="tx1"/>
              </a:solidFill>
              <a:latin typeface="+mn-lt"/>
              <a:ea typeface="+mn-ea"/>
              <a:cs typeface="+mn-cs"/>
            </a:endParaRPr>
          </a:p>
          <a:p>
            <a:pPr lvl="0"/>
            <a:r>
              <a:rPr lang="en-US" sz="1100" kern="1200" dirty="0">
                <a:solidFill>
                  <a:schemeClr val="tx1"/>
                </a:solidFill>
                <a:latin typeface="+mn-lt"/>
                <a:ea typeface="+mn-ea"/>
                <a:cs typeface="+mn-cs"/>
              </a:rPr>
              <a:t>- </a:t>
            </a:r>
            <a:r>
              <a:rPr lang="x-none" sz="1100" kern="1200" dirty="0">
                <a:solidFill>
                  <a:schemeClr val="tx1"/>
                </a:solidFill>
                <a:latin typeface="+mn-lt"/>
                <a:ea typeface="+mn-ea"/>
                <a:cs typeface="+mn-cs"/>
              </a:rPr>
              <a:t>Passport Management System</a:t>
            </a:r>
            <a:endParaRPr lang="en-GB" sz="1100" kern="1200" dirty="0">
              <a:solidFill>
                <a:schemeClr val="tx1"/>
              </a:solidFill>
              <a:latin typeface="+mn-lt"/>
              <a:ea typeface="+mn-ea"/>
              <a:cs typeface="+mn-cs"/>
            </a:endParaRPr>
          </a:p>
          <a:p>
            <a:pPr lvl="0"/>
            <a:r>
              <a:rPr lang="en-US" sz="1100" kern="1200" dirty="0">
                <a:solidFill>
                  <a:schemeClr val="tx1"/>
                </a:solidFill>
                <a:latin typeface="+mn-lt"/>
                <a:ea typeface="+mn-ea"/>
                <a:cs typeface="+mn-cs"/>
              </a:rPr>
              <a:t>- </a:t>
            </a:r>
            <a:r>
              <a:rPr lang="x-none" sz="1100" kern="1200" dirty="0">
                <a:solidFill>
                  <a:schemeClr val="tx1"/>
                </a:solidFill>
                <a:latin typeface="+mn-lt"/>
                <a:ea typeface="+mn-ea"/>
                <a:cs typeface="+mn-cs"/>
              </a:rPr>
              <a:t>Residential Management System</a:t>
            </a:r>
            <a:endParaRPr lang="en-GB" sz="1100" kern="1200" dirty="0">
              <a:solidFill>
                <a:schemeClr val="tx1"/>
              </a:solidFill>
              <a:latin typeface="+mn-lt"/>
              <a:ea typeface="+mn-ea"/>
              <a:cs typeface="+mn-cs"/>
            </a:endParaRPr>
          </a:p>
          <a:p>
            <a:pPr lvl="0"/>
            <a:r>
              <a:rPr lang="en-US" sz="1100" kern="1200" dirty="0">
                <a:solidFill>
                  <a:schemeClr val="tx1"/>
                </a:solidFill>
                <a:latin typeface="+mn-lt"/>
                <a:ea typeface="+mn-ea"/>
                <a:cs typeface="+mn-cs"/>
              </a:rPr>
              <a:t>- </a:t>
            </a:r>
            <a:r>
              <a:rPr lang="x-none" sz="1100" kern="1200" dirty="0">
                <a:solidFill>
                  <a:schemeClr val="tx1"/>
                </a:solidFill>
                <a:latin typeface="+mn-lt"/>
                <a:ea typeface="+mn-ea"/>
                <a:cs typeface="+mn-cs"/>
              </a:rPr>
              <a:t>Nationality System</a:t>
            </a:r>
            <a:endParaRPr lang="en-GB" sz="1100" kern="1200" dirty="0">
              <a:solidFill>
                <a:schemeClr val="tx1"/>
              </a:solidFill>
              <a:latin typeface="+mn-lt"/>
              <a:ea typeface="+mn-ea"/>
              <a:cs typeface="+mn-cs"/>
            </a:endParaRPr>
          </a:p>
          <a:p>
            <a:endParaRPr lang="en-GB" sz="1100" kern="1200" dirty="0">
              <a:solidFill>
                <a:schemeClr val="tx1"/>
              </a:solidFill>
              <a:latin typeface="+mn-lt"/>
              <a:ea typeface="+mn-ea"/>
              <a:cs typeface="+mn-cs"/>
            </a:endParaRPr>
          </a:p>
          <a:p>
            <a:r>
              <a:rPr lang="en-GB" sz="1100" kern="1200" dirty="0">
                <a:solidFill>
                  <a:schemeClr val="tx1"/>
                </a:solidFill>
                <a:latin typeface="+mn-lt"/>
                <a:ea typeface="+mn-ea"/>
                <a:cs typeface="+mn-cs"/>
              </a:rPr>
              <a:t>The conceptual design of the IPIS integrates all systems involved in the </a:t>
            </a:r>
            <a:r>
              <a:rPr lang="en-US" sz="1100" kern="1200" dirty="0">
                <a:solidFill>
                  <a:schemeClr val="tx1"/>
                </a:solidFill>
                <a:latin typeface="+mn-lt"/>
                <a:ea typeface="+mn-ea"/>
                <a:cs typeface="+mn-cs"/>
              </a:rPr>
              <a:t>continuous recording of information pertaining to each member of the resident population of a country, making it possible to determine up-to-date information about the size and characteristics of the population at selected points in time</a:t>
            </a:r>
            <a:r>
              <a:rPr lang="en-GB" sz="1100" kern="1200" dirty="0">
                <a:solidFill>
                  <a:schemeClr val="tx1"/>
                </a:solidFill>
                <a:latin typeface="+mn-lt"/>
                <a:ea typeface="+mn-ea"/>
                <a:cs typeface="+mn-cs"/>
              </a:rPr>
              <a:t>. The </a:t>
            </a:r>
            <a:r>
              <a:rPr lang="en-US" sz="1100" kern="1200" dirty="0">
                <a:solidFill>
                  <a:schemeClr val="tx1"/>
                </a:solidFill>
                <a:latin typeface="+mn-lt"/>
                <a:ea typeface="+mn-ea"/>
                <a:cs typeface="+mn-cs"/>
              </a:rPr>
              <a:t>CRVS acts as the initial registration point, where a new record for an individual is created in the Population Identification System and a new Khmer Identification Code (KIDC) is generated and assigned to it</a:t>
            </a:r>
            <a:r>
              <a:rPr lang="en-GB" sz="1100" kern="1200" dirty="0">
                <a:solidFill>
                  <a:schemeClr val="tx1"/>
                </a:solidFill>
                <a:latin typeface="+mn-lt"/>
                <a:ea typeface="+mn-ea"/>
                <a:cs typeface="+mn-cs"/>
              </a:rPr>
              <a:t>.</a:t>
            </a:r>
          </a:p>
          <a:p>
            <a:r>
              <a:rPr lang="en-GB" sz="1100" kern="1200" dirty="0">
                <a:solidFill>
                  <a:schemeClr val="tx1"/>
                </a:solidFill>
                <a:latin typeface="+mn-lt"/>
                <a:ea typeface="+mn-ea"/>
                <a:cs typeface="+mn-cs"/>
              </a:rPr>
              <a:t> </a:t>
            </a:r>
            <a:endParaRPr lang="en-US" dirty="0">
              <a:ea typeface="ＭＳ Ｐゴシック" pitchFamily="34" charset="-128"/>
            </a:endParaRPr>
          </a:p>
          <a:p>
            <a:r>
              <a:rPr lang="en-US" dirty="0">
                <a:ea typeface="ＭＳ Ｐゴシック" pitchFamily="34" charset="-128"/>
              </a:rPr>
              <a:t>IPIS will enable different institutions to share the same information about the individuals, and to search and contribute to the updating information on individuals. The IPIS should ensure secure information disclosure to the authorized recipients of information and therefore should integrate with the information distribution system.</a:t>
            </a:r>
          </a:p>
        </p:txBody>
      </p:sp>
    </p:spTree>
    <p:extLst>
      <p:ext uri="{BB962C8B-B14F-4D97-AF65-F5344CB8AC3E}">
        <p14:creationId xmlns:p14="http://schemas.microsoft.com/office/powerpoint/2010/main" val="3776915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709931" y="4861442"/>
            <a:ext cx="5679440" cy="4605576"/>
          </a:xfrm>
          <a:prstGeom prst="rect">
            <a:avLst/>
          </a:prstGeom>
        </p:spPr>
        <p:txBody>
          <a:bodyPr lIns="95055" tIns="95055" rIns="95055" bIns="95055" anchor="t" anchorCtr="0">
            <a:noAutofit/>
          </a:bodyPr>
          <a:lstStyle/>
          <a:p>
            <a:r>
              <a:rPr lang="en-US" sz="1100" kern="1200" dirty="0">
                <a:solidFill>
                  <a:schemeClr val="tx1"/>
                </a:solidFill>
                <a:latin typeface="+mn-lt"/>
                <a:ea typeface="+mn-ea"/>
                <a:cs typeface="+mn-cs"/>
              </a:rPr>
              <a:t>The Khmer Identification Code (KIDC) will be generated exclusively by the Population Identification System (IPIS) and will be provided to each person in the IPIS. The length of the number shall be ten digits in total, constructed from one reserved digit, eight random digits, plus one checksum digit that is based on the Modulus 11 algorithm. A reserved digit will be used to distinguish foreigners temporarily living and working in the country from citizens of Cambodia.</a:t>
            </a:r>
            <a:endParaRPr lang="en" dirty="0"/>
          </a:p>
        </p:txBody>
      </p:sp>
    </p:spTree>
    <p:extLst>
      <p:ext uri="{BB962C8B-B14F-4D97-AF65-F5344CB8AC3E}">
        <p14:creationId xmlns:p14="http://schemas.microsoft.com/office/powerpoint/2010/main" val="3776915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2667529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20405319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50124675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223336456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2146152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153871786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1593805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685560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421047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210619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394278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351893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1533194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153935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2904691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2525850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marR="0" lvl="0" indent="0" algn="r" rtl="0">
              <a:spcBef>
                <a:spcPts val="0"/>
              </a:spcBef>
              <a:buSzPct val="25000"/>
              <a:buNone/>
            </a:pPr>
            <a:fld id="{00000000-1234-1234-1234-123412341234}" type="slidenum">
              <a:rPr lang="en" sz="700" b="0" i="0" u="none" strike="noStrike" cap="none" smtClean="0">
                <a:solidFill>
                  <a:schemeClr val="accent1"/>
                </a:solidFill>
                <a:latin typeface="Trebuchet MS"/>
                <a:ea typeface="Trebuchet MS"/>
                <a:cs typeface="Trebuchet MS"/>
                <a:sym typeface="Trebuchet MS"/>
              </a:rPr>
              <a:pPr marL="0" marR="0" lvl="0" indent="0" algn="r" rtl="0">
                <a:spcBef>
                  <a:spcPts val="0"/>
                </a:spcBef>
                <a:buSzPct val="25000"/>
                <a:buNone/>
              </a:p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2645940726"/>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ctrTitle"/>
          </p:nvPr>
        </p:nvSpPr>
        <p:spPr>
          <a:xfrm>
            <a:off x="892556" y="2278888"/>
            <a:ext cx="5825202" cy="665479"/>
          </a:xfrm>
          <a:prstGeom prst="rect">
            <a:avLst/>
          </a:prstGeom>
        </p:spPr>
        <p:txBody>
          <a:bodyPr lIns="68575" tIns="68575" rIns="68575" bIns="68575" anchor="b" anchorCtr="0">
            <a:noAutofit/>
          </a:bodyPr>
          <a:lstStyle/>
          <a:p>
            <a:pPr lvl="0">
              <a:spcBef>
                <a:spcPts val="0"/>
              </a:spcBef>
              <a:buNone/>
            </a:pPr>
            <a:r>
              <a:rPr lang="en" dirty="0">
                <a:solidFill>
                  <a:schemeClr val="tx1"/>
                </a:solidFill>
                <a:latin typeface="Cambria"/>
                <a:cs typeface="Cambria"/>
              </a:rPr>
              <a:t>Cambodian National ID </a:t>
            </a:r>
            <a:br>
              <a:rPr lang="en" dirty="0">
                <a:solidFill>
                  <a:schemeClr val="tx1"/>
                </a:solidFill>
                <a:latin typeface="Cambria"/>
                <a:cs typeface="Cambria"/>
              </a:rPr>
            </a:br>
            <a:r>
              <a:rPr lang="en" dirty="0">
                <a:solidFill>
                  <a:schemeClr val="tx1"/>
                </a:solidFill>
                <a:latin typeface="Cambria"/>
                <a:cs typeface="Cambria"/>
              </a:rPr>
              <a:t>Program</a:t>
            </a:r>
          </a:p>
        </p:txBody>
      </p:sp>
      <p:sp>
        <p:nvSpPr>
          <p:cNvPr id="144" name="Shape 144"/>
          <p:cNvSpPr txBox="1">
            <a:spLocks noGrp="1"/>
          </p:cNvSpPr>
          <p:nvPr>
            <p:ph type="subTitle" idx="1"/>
          </p:nvPr>
        </p:nvSpPr>
        <p:spPr>
          <a:xfrm>
            <a:off x="1730867" y="3314249"/>
            <a:ext cx="5825100" cy="1680900"/>
          </a:xfrm>
          <a:prstGeom prst="rect">
            <a:avLst/>
          </a:prstGeom>
        </p:spPr>
        <p:txBody>
          <a:bodyPr lIns="68575" tIns="68575" rIns="68575" bIns="68575" anchor="t" anchorCtr="0">
            <a:noAutofit/>
          </a:bodyPr>
          <a:lstStyle/>
          <a:p>
            <a:pPr lvl="0" algn="l">
              <a:spcBef>
                <a:spcPts val="0"/>
              </a:spcBef>
              <a:buNone/>
            </a:pPr>
            <a:r>
              <a:rPr lang="en" sz="2000" dirty="0">
                <a:solidFill>
                  <a:schemeClr val="tx1"/>
                </a:solidFill>
                <a:latin typeface="Cambria"/>
                <a:cs typeface="Cambria"/>
              </a:rPr>
              <a:t>General Department of Identification</a:t>
            </a:r>
            <a:r>
              <a:rPr lang="en-US" sz="2000" dirty="0">
                <a:solidFill>
                  <a:schemeClr val="tx1"/>
                </a:solidFill>
                <a:latin typeface="Cambria"/>
                <a:cs typeface="Cambria"/>
              </a:rPr>
              <a:t> (GDI)</a:t>
            </a:r>
            <a:endParaRPr lang="en" sz="2000" dirty="0">
              <a:solidFill>
                <a:schemeClr val="tx1"/>
              </a:solidFill>
              <a:latin typeface="Cambria"/>
              <a:cs typeface="Cambria"/>
            </a:endParaRPr>
          </a:p>
          <a:p>
            <a:pPr lvl="0" algn="l">
              <a:spcBef>
                <a:spcPts val="0"/>
              </a:spcBef>
              <a:buNone/>
            </a:pPr>
            <a:r>
              <a:rPr lang="en" sz="2000" dirty="0">
                <a:solidFill>
                  <a:schemeClr val="tx1"/>
                </a:solidFill>
                <a:latin typeface="Cambria"/>
                <a:cs typeface="Cambria"/>
              </a:rPr>
              <a:t>Ministry of Interior</a:t>
            </a:r>
          </a:p>
          <a:p>
            <a:pPr lvl="0" algn="l">
              <a:spcBef>
                <a:spcPts val="0"/>
              </a:spcBef>
              <a:buNone/>
            </a:pPr>
            <a:r>
              <a:rPr lang="en" sz="2000" dirty="0">
                <a:solidFill>
                  <a:schemeClr val="tx1"/>
                </a:solidFill>
                <a:latin typeface="Cambria"/>
                <a:cs typeface="Cambria"/>
              </a:rPr>
              <a:t>Kingdom of Cambodia</a:t>
            </a:r>
          </a:p>
        </p:txBody>
      </p:sp>
      <p:pic>
        <p:nvPicPr>
          <p:cNvPr id="4" name="Picture 3"/>
          <p:cNvPicPr>
            <a:picLocks noChangeAspect="1" noChangeArrowheads="1"/>
          </p:cNvPicPr>
          <p:nvPr/>
        </p:nvPicPr>
        <p:blipFill>
          <a:blip r:embed="rId3" cstate="print"/>
          <a:stretch>
            <a:fillRect/>
          </a:stretch>
        </p:blipFill>
        <p:spPr bwMode="auto">
          <a:xfrm>
            <a:off x="337875" y="3204882"/>
            <a:ext cx="1297844" cy="1274557"/>
          </a:xfrm>
          <a:prstGeom prst="rect">
            <a:avLst/>
          </a:prstGeom>
          <a:noFill/>
          <a:ln>
            <a:noFill/>
          </a:ln>
        </p:spPr>
      </p:pic>
      <p:pic>
        <p:nvPicPr>
          <p:cNvPr id="2" name="Picture 1"/>
          <p:cNvPicPr>
            <a:picLocks noChangeAspect="1"/>
          </p:cNvPicPr>
          <p:nvPr/>
        </p:nvPicPr>
        <p:blipFill>
          <a:blip r:embed="rId4"/>
          <a:stretch>
            <a:fillRect/>
          </a:stretch>
        </p:blipFill>
        <p:spPr>
          <a:xfrm>
            <a:off x="3041774" y="85369"/>
            <a:ext cx="2077299" cy="13294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508000" y="256548"/>
            <a:ext cx="6447600" cy="469089"/>
          </a:xfrm>
          <a:prstGeom prst="rect">
            <a:avLst/>
          </a:prstGeom>
        </p:spPr>
        <p:txBody>
          <a:bodyPr lIns="68575" tIns="68575" rIns="68575" bIns="68575" anchor="t" anchorCtr="0">
            <a:noAutofit/>
          </a:bodyPr>
          <a:lstStyle/>
          <a:p>
            <a:pPr lvl="0">
              <a:spcBef>
                <a:spcPts val="0"/>
              </a:spcBef>
            </a:pPr>
            <a:r>
              <a:rPr lang="en" sz="2000" dirty="0">
                <a:solidFill>
                  <a:schemeClr val="accent2">
                    <a:lumMod val="75000"/>
                  </a:schemeClr>
                </a:solidFill>
              </a:rPr>
              <a:t>Implementation Plan of NSPI</a:t>
            </a:r>
            <a:endParaRPr lang="en" sz="1800" dirty="0">
              <a:solidFill>
                <a:schemeClr val="accent3">
                  <a:lumMod val="75000"/>
                </a:schemeClr>
              </a:solidFill>
            </a:endParaRPr>
          </a:p>
        </p:txBody>
      </p:sp>
      <p:sp>
        <p:nvSpPr>
          <p:cNvPr id="180" name="Shape 180"/>
          <p:cNvSpPr txBox="1">
            <a:spLocks noGrp="1"/>
          </p:cNvSpPr>
          <p:nvPr>
            <p:ph idx="1"/>
          </p:nvPr>
        </p:nvSpPr>
        <p:spPr>
          <a:xfrm>
            <a:off x="508000" y="1175166"/>
            <a:ext cx="6447600" cy="3308496"/>
          </a:xfrm>
          <a:prstGeom prst="rect">
            <a:avLst/>
          </a:prstGeom>
        </p:spPr>
        <p:txBody>
          <a:bodyPr lIns="68575" tIns="68575" rIns="68575" bIns="68575" anchor="t" anchorCtr="0">
            <a:noAutofit/>
          </a:bodyPr>
          <a:lstStyle/>
          <a:p>
            <a:pPr marL="285750" indent="-285750" algn="just">
              <a:lnSpc>
                <a:spcPct val="115000"/>
              </a:lnSpc>
              <a:spcBef>
                <a:spcPts val="0"/>
              </a:spcBef>
              <a:buClr>
                <a:schemeClr val="accent2">
                  <a:lumMod val="50000"/>
                </a:schemeClr>
              </a:buClr>
            </a:pPr>
            <a:r>
              <a:rPr lang="en" sz="1600" dirty="0">
                <a:solidFill>
                  <a:schemeClr val="accent2">
                    <a:lumMod val="50000"/>
                  </a:schemeClr>
                </a:solidFill>
                <a:latin typeface="Arial"/>
                <a:ea typeface="Arial"/>
                <a:cs typeface="Arial"/>
                <a:sym typeface="Arial"/>
              </a:rPr>
              <a:t>Under technical support by ADB, consultants from Ernst &amp; Young help GDI to develop comprehensive Implementation Plan fo NSPI in 2016.</a:t>
            </a:r>
          </a:p>
          <a:p>
            <a:pPr marL="285750" indent="-285750" algn="just">
              <a:lnSpc>
                <a:spcPct val="115000"/>
              </a:lnSpc>
              <a:spcBef>
                <a:spcPts val="0"/>
              </a:spcBef>
              <a:buClr>
                <a:schemeClr val="accent2">
                  <a:lumMod val="50000"/>
                </a:schemeClr>
              </a:buClr>
            </a:pPr>
            <a:r>
              <a:rPr lang="en" sz="1600" dirty="0">
                <a:solidFill>
                  <a:schemeClr val="accent2">
                    <a:lumMod val="50000"/>
                  </a:schemeClr>
                </a:solidFill>
                <a:latin typeface="Arial"/>
                <a:ea typeface="Arial"/>
                <a:cs typeface="Arial"/>
                <a:sym typeface="Arial"/>
              </a:rPr>
              <a:t>One of the main components of the implementation plan is “To develop enabling legal framworks for CRVS and Identification”.</a:t>
            </a:r>
          </a:p>
          <a:p>
            <a:pPr marL="285750" indent="-285750" algn="just">
              <a:lnSpc>
                <a:spcPct val="115000"/>
              </a:lnSpc>
              <a:spcBef>
                <a:spcPts val="0"/>
              </a:spcBef>
              <a:buClr>
                <a:schemeClr val="accent2">
                  <a:lumMod val="50000"/>
                </a:schemeClr>
              </a:buClr>
            </a:pPr>
            <a:r>
              <a:rPr lang="en" sz="1600" dirty="0">
                <a:solidFill>
                  <a:schemeClr val="accent2">
                    <a:lumMod val="50000"/>
                  </a:schemeClr>
                </a:solidFill>
                <a:latin typeface="Arial"/>
                <a:ea typeface="Arial"/>
                <a:cs typeface="Arial"/>
                <a:sym typeface="Arial"/>
              </a:rPr>
              <a:t>We are planning to draft an integrated law on CRVS and Identification Management System then draft other related Sub-Decrees and Regulations to implement this new law.</a:t>
            </a:r>
          </a:p>
          <a:p>
            <a:pPr marL="285750" indent="-285750" algn="just">
              <a:lnSpc>
                <a:spcPct val="115000"/>
              </a:lnSpc>
              <a:spcBef>
                <a:spcPts val="0"/>
              </a:spcBef>
              <a:buClr>
                <a:schemeClr val="accent2">
                  <a:lumMod val="50000"/>
                </a:schemeClr>
              </a:buClr>
            </a:pPr>
            <a:r>
              <a:rPr lang="en" sz="1600" dirty="0">
                <a:solidFill>
                  <a:schemeClr val="accent2">
                    <a:lumMod val="50000"/>
                  </a:schemeClr>
                </a:solidFill>
                <a:latin typeface="Arial"/>
                <a:ea typeface="Arial"/>
                <a:cs typeface="Arial"/>
                <a:sym typeface="Arial"/>
              </a:rPr>
              <a:t> Main points need to put in the new law are:</a:t>
            </a:r>
          </a:p>
          <a:p>
            <a:pPr marL="585788" lvl="1" indent="-285750" algn="just">
              <a:lnSpc>
                <a:spcPct val="115000"/>
              </a:lnSpc>
              <a:spcBef>
                <a:spcPts val="0"/>
              </a:spcBef>
              <a:buClr>
                <a:schemeClr val="accent2">
                  <a:lumMod val="50000"/>
                </a:schemeClr>
              </a:buClr>
              <a:buFont typeface="Wingdings" charset="2"/>
              <a:buChar char="Ø"/>
            </a:pPr>
            <a:r>
              <a:rPr lang="en" sz="1450" dirty="0">
                <a:solidFill>
                  <a:schemeClr val="accent2">
                    <a:lumMod val="50000"/>
                  </a:schemeClr>
                </a:solidFill>
                <a:latin typeface="Arial"/>
                <a:ea typeface="Arial"/>
                <a:cs typeface="Arial"/>
                <a:sym typeface="Arial"/>
              </a:rPr>
              <a:t>Guarantee integrate platform for CRVS, ID management and eco-system;</a:t>
            </a:r>
          </a:p>
          <a:p>
            <a:pPr marL="585788" lvl="1" indent="-285750" algn="just">
              <a:lnSpc>
                <a:spcPct val="115000"/>
              </a:lnSpc>
              <a:spcBef>
                <a:spcPts val="0"/>
              </a:spcBef>
              <a:buClr>
                <a:schemeClr val="accent2">
                  <a:lumMod val="50000"/>
                </a:schemeClr>
              </a:buClr>
              <a:buFont typeface="Wingdings" charset="2"/>
              <a:buChar char="Ø"/>
            </a:pPr>
            <a:r>
              <a:rPr lang="en" sz="1450" dirty="0">
                <a:solidFill>
                  <a:schemeClr val="accent2">
                    <a:lumMod val="50000"/>
                  </a:schemeClr>
                </a:solidFill>
                <a:latin typeface="Arial"/>
                <a:ea typeface="Arial"/>
                <a:cs typeface="Arial"/>
                <a:sym typeface="Arial"/>
              </a:rPr>
              <a:t>Gorvern population database at national level;</a:t>
            </a:r>
          </a:p>
        </p:txBody>
      </p:sp>
      <p:cxnSp>
        <p:nvCxnSpPr>
          <p:cNvPr id="5" name="Straight Connector 4"/>
          <p:cNvCxnSpPr/>
          <p:nvPr/>
        </p:nvCxnSpPr>
        <p:spPr>
          <a:xfrm flipV="1">
            <a:off x="0" y="959553"/>
            <a:ext cx="91440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427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508000" y="256548"/>
            <a:ext cx="6447600" cy="469089"/>
          </a:xfrm>
          <a:prstGeom prst="rect">
            <a:avLst/>
          </a:prstGeom>
        </p:spPr>
        <p:txBody>
          <a:bodyPr lIns="68575" tIns="68575" rIns="68575" bIns="68575" anchor="t" anchorCtr="0">
            <a:noAutofit/>
          </a:bodyPr>
          <a:lstStyle/>
          <a:p>
            <a:pPr lvl="0">
              <a:spcBef>
                <a:spcPts val="0"/>
              </a:spcBef>
            </a:pPr>
            <a:r>
              <a:rPr lang="en" sz="2000" dirty="0">
                <a:solidFill>
                  <a:schemeClr val="accent2">
                    <a:lumMod val="75000"/>
                  </a:schemeClr>
                </a:solidFill>
              </a:rPr>
              <a:t>Implementation Plan of NSPI (cont.)</a:t>
            </a:r>
            <a:endParaRPr lang="en" sz="1800" dirty="0">
              <a:solidFill>
                <a:schemeClr val="accent3">
                  <a:lumMod val="75000"/>
                </a:schemeClr>
              </a:solidFill>
            </a:endParaRPr>
          </a:p>
        </p:txBody>
      </p:sp>
      <p:sp>
        <p:nvSpPr>
          <p:cNvPr id="180" name="Shape 180"/>
          <p:cNvSpPr txBox="1">
            <a:spLocks noGrp="1"/>
          </p:cNvSpPr>
          <p:nvPr>
            <p:ph idx="1"/>
          </p:nvPr>
        </p:nvSpPr>
        <p:spPr>
          <a:xfrm>
            <a:off x="508000" y="1175166"/>
            <a:ext cx="6447600" cy="3308496"/>
          </a:xfrm>
          <a:prstGeom prst="rect">
            <a:avLst/>
          </a:prstGeom>
        </p:spPr>
        <p:txBody>
          <a:bodyPr lIns="68575" tIns="68575" rIns="68575" bIns="68575" anchor="t" anchorCtr="0">
            <a:noAutofit/>
          </a:bodyPr>
          <a:lstStyle/>
          <a:p>
            <a:pPr marL="285750" indent="-285750" algn="just">
              <a:lnSpc>
                <a:spcPct val="115000"/>
              </a:lnSpc>
              <a:spcBef>
                <a:spcPts val="0"/>
              </a:spcBef>
              <a:buClr>
                <a:schemeClr val="accent2">
                  <a:lumMod val="50000"/>
                </a:schemeClr>
              </a:buClr>
            </a:pPr>
            <a:r>
              <a:rPr lang="en" sz="1600" dirty="0">
                <a:solidFill>
                  <a:schemeClr val="accent2">
                    <a:lumMod val="50000"/>
                  </a:schemeClr>
                </a:solidFill>
                <a:latin typeface="Arial"/>
                <a:ea typeface="Arial"/>
                <a:cs typeface="Arial"/>
                <a:sym typeface="Arial"/>
              </a:rPr>
              <a:t>Main points need to put in the new law are: (cont.)</a:t>
            </a:r>
          </a:p>
          <a:p>
            <a:pPr marL="585788" lvl="1" indent="-285750" algn="just">
              <a:lnSpc>
                <a:spcPct val="115000"/>
              </a:lnSpc>
              <a:spcBef>
                <a:spcPts val="0"/>
              </a:spcBef>
              <a:buClr>
                <a:schemeClr val="accent2">
                  <a:lumMod val="50000"/>
                </a:schemeClr>
              </a:buClr>
              <a:buFont typeface="Wingdings" charset="2"/>
              <a:buChar char="Ø"/>
            </a:pPr>
            <a:r>
              <a:rPr lang="en" sz="1450" dirty="0">
                <a:solidFill>
                  <a:schemeClr val="accent2">
                    <a:lumMod val="50000"/>
                  </a:schemeClr>
                </a:solidFill>
                <a:latin typeface="Arial"/>
                <a:ea typeface="Arial"/>
                <a:cs typeface="Arial"/>
                <a:sym typeface="Arial"/>
              </a:rPr>
              <a:t>Using ICT solution CRVS, Resident Registration System, issuance ID Card, issuance Passport;</a:t>
            </a:r>
          </a:p>
          <a:p>
            <a:pPr marL="585788" lvl="1" indent="-285750" algn="just">
              <a:lnSpc>
                <a:spcPct val="115000"/>
              </a:lnSpc>
              <a:spcBef>
                <a:spcPts val="0"/>
              </a:spcBef>
              <a:buClr>
                <a:schemeClr val="accent2">
                  <a:lumMod val="50000"/>
                </a:schemeClr>
              </a:buClr>
              <a:buFont typeface="Wingdings" charset="2"/>
              <a:buChar char="Ø"/>
            </a:pPr>
            <a:r>
              <a:rPr lang="en" sz="1450" dirty="0">
                <a:solidFill>
                  <a:schemeClr val="accent2">
                    <a:lumMod val="50000"/>
                  </a:schemeClr>
                </a:solidFill>
                <a:latin typeface="Arial"/>
                <a:ea typeface="Arial"/>
                <a:cs typeface="Arial"/>
                <a:sym typeface="Arial"/>
              </a:rPr>
              <a:t>Inroduce KIDC;</a:t>
            </a:r>
          </a:p>
          <a:p>
            <a:pPr marL="585788" lvl="1" indent="-285750" algn="just">
              <a:lnSpc>
                <a:spcPct val="115000"/>
              </a:lnSpc>
              <a:spcBef>
                <a:spcPts val="0"/>
              </a:spcBef>
              <a:buClr>
                <a:schemeClr val="accent2">
                  <a:lumMod val="50000"/>
                </a:schemeClr>
              </a:buClr>
              <a:buFont typeface="Wingdings" charset="2"/>
              <a:buChar char="Ø"/>
            </a:pPr>
            <a:r>
              <a:rPr lang="en" sz="1450" dirty="0">
                <a:solidFill>
                  <a:schemeClr val="accent2">
                    <a:lumMod val="50000"/>
                  </a:schemeClr>
                </a:solidFill>
                <a:latin typeface="Arial"/>
                <a:ea typeface="Arial"/>
                <a:cs typeface="Arial"/>
                <a:sym typeface="Arial"/>
              </a:rPr>
              <a:t>Protrocol of using personal data and personal privacy protection;</a:t>
            </a:r>
          </a:p>
          <a:p>
            <a:pPr marL="585788" lvl="1" indent="-285750" algn="just">
              <a:lnSpc>
                <a:spcPct val="115000"/>
              </a:lnSpc>
              <a:spcBef>
                <a:spcPts val="0"/>
              </a:spcBef>
              <a:buClr>
                <a:schemeClr val="accent2">
                  <a:lumMod val="50000"/>
                </a:schemeClr>
              </a:buClr>
              <a:buFont typeface="Wingdings" charset="2"/>
              <a:buChar char="Ø"/>
            </a:pPr>
            <a:r>
              <a:rPr lang="en" sz="1450" dirty="0">
                <a:solidFill>
                  <a:schemeClr val="accent2">
                    <a:lumMod val="50000"/>
                  </a:schemeClr>
                </a:solidFill>
                <a:latin typeface="Arial"/>
                <a:ea typeface="Arial"/>
                <a:cs typeface="Arial"/>
                <a:sym typeface="Arial"/>
              </a:rPr>
              <a:t>Linkage with other sectors for authentication services;</a:t>
            </a:r>
          </a:p>
          <a:p>
            <a:pPr marL="285750" indent="-285750" algn="just">
              <a:lnSpc>
                <a:spcPct val="115000"/>
              </a:lnSpc>
              <a:spcBef>
                <a:spcPts val="0"/>
              </a:spcBef>
              <a:buClr>
                <a:schemeClr val="accent2">
                  <a:lumMod val="50000"/>
                </a:schemeClr>
              </a:buClr>
            </a:pPr>
            <a:r>
              <a:rPr lang="en" sz="1600" dirty="0">
                <a:solidFill>
                  <a:schemeClr val="accent2">
                    <a:lumMod val="50000"/>
                  </a:schemeClr>
                </a:solidFill>
                <a:latin typeface="Arial"/>
                <a:ea typeface="Arial"/>
                <a:cs typeface="Arial"/>
                <a:sym typeface="Arial"/>
              </a:rPr>
              <a:t>The implemenation plan is starting to implement, so we are looking at two aspects: legal framework and technical deirection.</a:t>
            </a:r>
          </a:p>
          <a:p>
            <a:pPr marL="285750" indent="-285750" algn="just">
              <a:lnSpc>
                <a:spcPct val="115000"/>
              </a:lnSpc>
              <a:spcBef>
                <a:spcPts val="0"/>
              </a:spcBef>
              <a:buClr>
                <a:schemeClr val="accent2">
                  <a:lumMod val="50000"/>
                </a:schemeClr>
              </a:buClr>
            </a:pPr>
            <a:r>
              <a:rPr lang="en" sz="1600" dirty="0">
                <a:solidFill>
                  <a:schemeClr val="accent2">
                    <a:lumMod val="50000"/>
                  </a:schemeClr>
                </a:solidFill>
                <a:latin typeface="Arial"/>
                <a:ea typeface="Arial"/>
                <a:cs typeface="Arial"/>
                <a:sym typeface="Arial"/>
              </a:rPr>
              <a:t>If legal framework development take time, it should start up with technical direction.</a:t>
            </a:r>
          </a:p>
        </p:txBody>
      </p:sp>
      <p:cxnSp>
        <p:nvCxnSpPr>
          <p:cNvPr id="5" name="Straight Connector 4"/>
          <p:cNvCxnSpPr/>
          <p:nvPr/>
        </p:nvCxnSpPr>
        <p:spPr>
          <a:xfrm flipV="1">
            <a:off x="0" y="959553"/>
            <a:ext cx="91440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067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508000" y="164216"/>
            <a:ext cx="6447600" cy="727607"/>
          </a:xfrm>
          <a:prstGeom prst="rect">
            <a:avLst/>
          </a:prstGeom>
        </p:spPr>
        <p:txBody>
          <a:bodyPr lIns="68575" tIns="68575" rIns="68575" bIns="68575" anchor="t" anchorCtr="0">
            <a:noAutofit/>
          </a:bodyPr>
          <a:lstStyle/>
          <a:p>
            <a:pPr lvl="0">
              <a:spcBef>
                <a:spcPts val="0"/>
              </a:spcBef>
            </a:pPr>
            <a:r>
              <a:rPr lang="en" sz="2800" dirty="0">
                <a:solidFill>
                  <a:schemeClr val="accent2">
                    <a:lumMod val="75000"/>
                  </a:schemeClr>
                </a:solidFill>
              </a:rPr>
              <a:t>Charlenges</a:t>
            </a:r>
          </a:p>
        </p:txBody>
      </p:sp>
      <p:sp>
        <p:nvSpPr>
          <p:cNvPr id="5" name="Content Placeholder 2"/>
          <p:cNvSpPr>
            <a:spLocks noGrp="1"/>
          </p:cNvSpPr>
          <p:nvPr>
            <p:ph idx="1"/>
          </p:nvPr>
        </p:nvSpPr>
        <p:spPr>
          <a:xfrm>
            <a:off x="393880" y="1004711"/>
            <a:ext cx="6548790" cy="3736627"/>
          </a:xfrm>
        </p:spPr>
        <p:txBody>
          <a:bodyPr>
            <a:normAutofit fontScale="62500" lnSpcReduction="20000"/>
          </a:bodyPr>
          <a:lstStyle/>
          <a:p>
            <a:pPr marL="282575" indent="-282575" eaLnBrk="1" hangingPunct="1">
              <a:buBlip>
                <a:blip r:embed="rId3"/>
              </a:buBlip>
            </a:pPr>
            <a:r>
              <a:rPr lang="en-US" sz="2600" dirty="0">
                <a:solidFill>
                  <a:schemeClr val="accent2">
                    <a:lumMod val="50000"/>
                  </a:schemeClr>
                </a:solidFill>
                <a:ea typeface="ＭＳ Ｐゴシック" pitchFamily="34" charset="-128"/>
              </a:rPr>
              <a:t>Sub-Decree on civil registration enacted in 2002 and some point is not comply with international regulations that Cambodia had ratified.</a:t>
            </a:r>
          </a:p>
          <a:p>
            <a:pPr marL="282575" indent="-282575" eaLnBrk="1" hangingPunct="1">
              <a:buBlip>
                <a:blip r:embed="rId3"/>
              </a:buBlip>
            </a:pPr>
            <a:r>
              <a:rPr lang="en-US" sz="2600" dirty="0">
                <a:solidFill>
                  <a:schemeClr val="accent2">
                    <a:lumMod val="50000"/>
                  </a:schemeClr>
                </a:solidFill>
                <a:ea typeface="ＭＳ Ｐゴシック" pitchFamily="34" charset="-128"/>
              </a:rPr>
              <a:t>Sub-Decree on residential registration enacted in 1997 and no any reviewed or updated.</a:t>
            </a:r>
          </a:p>
          <a:p>
            <a:pPr marL="282575" indent="-282575" eaLnBrk="1" hangingPunct="1">
              <a:buBlip>
                <a:blip r:embed="rId3"/>
              </a:buBlip>
            </a:pPr>
            <a:r>
              <a:rPr lang="en-US" sz="2600" dirty="0">
                <a:solidFill>
                  <a:schemeClr val="accent2">
                    <a:lumMod val="50000"/>
                  </a:schemeClr>
                </a:solidFill>
                <a:ea typeface="ＭＳ Ｐゴシック" pitchFamily="34" charset="-128"/>
              </a:rPr>
              <a:t>Sub-Decree on ID Card enacted in 2007 and not so much changes.</a:t>
            </a:r>
          </a:p>
          <a:p>
            <a:pPr marL="282575" indent="-282575" eaLnBrk="1" hangingPunct="1">
              <a:buBlip>
                <a:blip r:embed="rId3"/>
              </a:buBlip>
            </a:pPr>
            <a:r>
              <a:rPr lang="en-US" sz="2600" dirty="0">
                <a:solidFill>
                  <a:schemeClr val="accent2">
                    <a:lumMod val="50000"/>
                  </a:schemeClr>
                </a:solidFill>
                <a:ea typeface="ＭＳ Ｐゴシック" pitchFamily="34" charset="-128"/>
              </a:rPr>
              <a:t>Civil registration system and residential registration system is doing by hand. All records write into the books and keep at local authorities.</a:t>
            </a:r>
          </a:p>
          <a:p>
            <a:pPr marL="282575" indent="-282575" eaLnBrk="1" hangingPunct="1">
              <a:buBlip>
                <a:blip r:embed="rId3"/>
              </a:buBlip>
            </a:pPr>
            <a:r>
              <a:rPr lang="en-US" sz="2600" dirty="0">
                <a:solidFill>
                  <a:schemeClr val="accent2">
                    <a:lumMod val="50000"/>
                  </a:schemeClr>
                </a:solidFill>
                <a:ea typeface="ＭＳ Ｐゴシック" pitchFamily="34" charset="-128"/>
              </a:rPr>
              <a:t>All legislations relating to civil registration and identification stay separated and not concurrent to each other.</a:t>
            </a:r>
          </a:p>
          <a:p>
            <a:pPr marL="282575" indent="-282575" eaLnBrk="1" hangingPunct="1">
              <a:buBlip>
                <a:blip r:embed="rId3"/>
              </a:buBlip>
            </a:pPr>
            <a:r>
              <a:rPr lang="en-US" sz="2600" dirty="0">
                <a:solidFill>
                  <a:schemeClr val="accent2">
                    <a:lumMod val="50000"/>
                  </a:schemeClr>
                </a:solidFill>
                <a:ea typeface="ＭＳ Ｐゴシック" pitchFamily="34" charset="-128"/>
              </a:rPr>
              <a:t>No Law on CRVS and ID Management System.</a:t>
            </a:r>
          </a:p>
          <a:p>
            <a:pPr marL="282575" indent="-282575" eaLnBrk="1" hangingPunct="1">
              <a:buBlip>
                <a:blip r:embed="rId3"/>
              </a:buBlip>
            </a:pPr>
            <a:r>
              <a:rPr lang="en-US" sz="2600" dirty="0">
                <a:solidFill>
                  <a:schemeClr val="accent2">
                    <a:lumMod val="50000"/>
                  </a:schemeClr>
                </a:solidFill>
                <a:ea typeface="ＭＳ Ｐゴシック" pitchFamily="34" charset="-128"/>
              </a:rPr>
              <a:t>Legal framework developing need time.</a:t>
            </a:r>
          </a:p>
        </p:txBody>
      </p:sp>
      <p:cxnSp>
        <p:nvCxnSpPr>
          <p:cNvPr id="11" name="Straight Connector 10"/>
          <p:cNvCxnSpPr/>
          <p:nvPr/>
        </p:nvCxnSpPr>
        <p:spPr>
          <a:xfrm flipV="1">
            <a:off x="0" y="835374"/>
            <a:ext cx="91440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cxnSp>
        <p:nvCxnSpPr>
          <p:cNvPr id="11" name="Straight Connector 10"/>
          <p:cNvCxnSpPr/>
          <p:nvPr/>
        </p:nvCxnSpPr>
        <p:spPr>
          <a:xfrm flipV="1">
            <a:off x="0" y="835374"/>
            <a:ext cx="91440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65437" y="2902555"/>
            <a:ext cx="2316018" cy="523220"/>
          </a:xfrm>
          <a:prstGeom prst="rect">
            <a:avLst/>
          </a:prstGeom>
          <a:noFill/>
        </p:spPr>
        <p:txBody>
          <a:bodyPr wrap="square" rtlCol="0">
            <a:spAutoFit/>
          </a:bodyPr>
          <a:lstStyle/>
          <a:p>
            <a:r>
              <a:rPr lang="en-US" sz="2800" dirty="0"/>
              <a:t>Thank You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560855" y="367224"/>
            <a:ext cx="6766800" cy="638616"/>
          </a:xfrm>
          <a:prstGeom prst="rect">
            <a:avLst/>
          </a:prstGeom>
        </p:spPr>
        <p:txBody>
          <a:bodyPr lIns="68575" tIns="68575" rIns="68575" bIns="68575" anchor="t" anchorCtr="0">
            <a:noAutofit/>
          </a:bodyPr>
          <a:lstStyle/>
          <a:p>
            <a:pPr lvl="0"/>
            <a:r>
              <a:rPr lang="en-GB" sz="2800" dirty="0">
                <a:solidFill>
                  <a:schemeClr val="accent2">
                    <a:lumMod val="75000"/>
                  </a:schemeClr>
                </a:solidFill>
              </a:rPr>
              <a:t>Contents</a:t>
            </a:r>
            <a:endParaRPr lang="en" sz="2800" dirty="0">
              <a:solidFill>
                <a:schemeClr val="accent2">
                  <a:lumMod val="75000"/>
                </a:schemeClr>
              </a:solidFill>
            </a:endParaRPr>
          </a:p>
        </p:txBody>
      </p:sp>
      <p:sp>
        <p:nvSpPr>
          <p:cNvPr id="150" name="Shape 150"/>
          <p:cNvSpPr txBox="1">
            <a:spLocks noGrp="1"/>
          </p:cNvSpPr>
          <p:nvPr>
            <p:ph idx="1"/>
          </p:nvPr>
        </p:nvSpPr>
        <p:spPr>
          <a:xfrm>
            <a:off x="4175" y="1042790"/>
            <a:ext cx="7658358" cy="4224889"/>
          </a:xfrm>
          <a:prstGeom prst="rect">
            <a:avLst/>
          </a:prstGeom>
          <a:ln>
            <a:noFill/>
          </a:ln>
        </p:spPr>
        <p:txBody>
          <a:bodyPr lIns="68575" tIns="68575" rIns="68575" bIns="68575" anchor="t" anchorCtr="0">
            <a:noAutofit/>
          </a:bodyPr>
          <a:lstStyle/>
          <a:p>
            <a:pPr marL="977900" indent="-457200">
              <a:lnSpc>
                <a:spcPct val="200000"/>
              </a:lnSpc>
              <a:spcBef>
                <a:spcPts val="0"/>
              </a:spcBef>
              <a:buClr>
                <a:schemeClr val="accent2">
                  <a:lumMod val="50000"/>
                </a:schemeClr>
              </a:buClr>
              <a:buFont typeface="+mj-lt"/>
              <a:buAutoNum type="arabicPeriod"/>
            </a:pPr>
            <a:r>
              <a:rPr lang="en" sz="2400" dirty="0">
                <a:solidFill>
                  <a:schemeClr val="accent2">
                    <a:lumMod val="50000"/>
                  </a:schemeClr>
                </a:solidFill>
              </a:rPr>
              <a:t>Background</a:t>
            </a:r>
          </a:p>
          <a:p>
            <a:pPr marL="977900" indent="-457200">
              <a:lnSpc>
                <a:spcPct val="200000"/>
              </a:lnSpc>
              <a:spcBef>
                <a:spcPts val="0"/>
              </a:spcBef>
              <a:buClr>
                <a:schemeClr val="accent2">
                  <a:lumMod val="50000"/>
                </a:schemeClr>
              </a:buClr>
              <a:buFont typeface="+mj-lt"/>
              <a:buAutoNum type="arabicPeriod"/>
            </a:pPr>
            <a:r>
              <a:rPr lang="en" sz="2400" dirty="0">
                <a:solidFill>
                  <a:schemeClr val="accent2">
                    <a:lumMod val="50000"/>
                  </a:schemeClr>
                </a:solidFill>
              </a:rPr>
              <a:t>Our Organization</a:t>
            </a:r>
          </a:p>
          <a:p>
            <a:pPr marL="977900" indent="-457200">
              <a:lnSpc>
                <a:spcPct val="200000"/>
              </a:lnSpc>
              <a:spcBef>
                <a:spcPts val="0"/>
              </a:spcBef>
              <a:buClr>
                <a:schemeClr val="accent2">
                  <a:lumMod val="50000"/>
                </a:schemeClr>
              </a:buClr>
              <a:buFont typeface="+mj-lt"/>
              <a:buAutoNum type="arabicPeriod"/>
            </a:pPr>
            <a:r>
              <a:rPr lang="en" sz="2400" dirty="0">
                <a:solidFill>
                  <a:schemeClr val="accent2">
                    <a:lumMod val="50000"/>
                  </a:schemeClr>
                </a:solidFill>
              </a:rPr>
              <a:t>Long Term Vision</a:t>
            </a:r>
          </a:p>
          <a:p>
            <a:pPr marL="977900" indent="-457200">
              <a:lnSpc>
                <a:spcPct val="200000"/>
              </a:lnSpc>
              <a:spcBef>
                <a:spcPts val="0"/>
              </a:spcBef>
              <a:buClr>
                <a:schemeClr val="accent2">
                  <a:lumMod val="50000"/>
                </a:schemeClr>
              </a:buClr>
              <a:buFont typeface="+mj-lt"/>
              <a:buAutoNum type="arabicPeriod"/>
            </a:pPr>
            <a:r>
              <a:rPr lang="en" sz="2400" dirty="0">
                <a:solidFill>
                  <a:schemeClr val="accent2">
                    <a:lumMod val="50000"/>
                  </a:schemeClr>
                </a:solidFill>
              </a:rPr>
              <a:t>Implementation plan</a:t>
            </a:r>
          </a:p>
          <a:p>
            <a:pPr marL="977900" indent="-457200">
              <a:lnSpc>
                <a:spcPct val="200000"/>
              </a:lnSpc>
              <a:spcBef>
                <a:spcPts val="0"/>
              </a:spcBef>
              <a:buClr>
                <a:schemeClr val="accent2">
                  <a:lumMod val="50000"/>
                </a:schemeClr>
              </a:buClr>
              <a:buFont typeface="+mj-lt"/>
              <a:buAutoNum type="arabicPeriod"/>
            </a:pPr>
            <a:r>
              <a:rPr lang="en" sz="2400" dirty="0">
                <a:solidFill>
                  <a:schemeClr val="accent2">
                    <a:lumMod val="50000"/>
                  </a:schemeClr>
                </a:solidFill>
              </a:rPr>
              <a:t>Charlenges</a:t>
            </a:r>
          </a:p>
          <a:p>
            <a:pPr marL="711200" lvl="0">
              <a:lnSpc>
                <a:spcPct val="200000"/>
              </a:lnSpc>
              <a:spcBef>
                <a:spcPts val="0"/>
              </a:spcBef>
              <a:buNone/>
            </a:pPr>
            <a:endParaRPr lang="en" dirty="0"/>
          </a:p>
        </p:txBody>
      </p:sp>
      <p:cxnSp>
        <p:nvCxnSpPr>
          <p:cNvPr id="4" name="Straight Connector 3"/>
          <p:cNvCxnSpPr/>
          <p:nvPr/>
        </p:nvCxnSpPr>
        <p:spPr>
          <a:xfrm flipV="1">
            <a:off x="0" y="1061154"/>
            <a:ext cx="91440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96263" y="367224"/>
            <a:ext cx="6766800" cy="638616"/>
          </a:xfrm>
          <a:prstGeom prst="rect">
            <a:avLst/>
          </a:prstGeom>
        </p:spPr>
        <p:txBody>
          <a:bodyPr lIns="68575" tIns="68575" rIns="68575" bIns="68575" anchor="t" anchorCtr="0">
            <a:noAutofit/>
          </a:bodyPr>
          <a:lstStyle/>
          <a:p>
            <a:pPr lvl="0"/>
            <a:r>
              <a:rPr lang="en-GB" sz="2800" dirty="0">
                <a:solidFill>
                  <a:schemeClr val="accent2">
                    <a:lumMod val="75000"/>
                  </a:schemeClr>
                </a:solidFill>
              </a:rPr>
              <a:t>Background</a:t>
            </a:r>
            <a:endParaRPr lang="en" sz="2800" dirty="0">
              <a:solidFill>
                <a:schemeClr val="accent2">
                  <a:lumMod val="75000"/>
                </a:schemeClr>
              </a:solidFill>
            </a:endParaRPr>
          </a:p>
        </p:txBody>
      </p:sp>
      <p:sp>
        <p:nvSpPr>
          <p:cNvPr id="150" name="Shape 150"/>
          <p:cNvSpPr txBox="1">
            <a:spLocks noGrp="1"/>
          </p:cNvSpPr>
          <p:nvPr>
            <p:ph idx="1"/>
          </p:nvPr>
        </p:nvSpPr>
        <p:spPr>
          <a:xfrm>
            <a:off x="474133" y="1095022"/>
            <a:ext cx="7010400" cy="4048478"/>
          </a:xfrm>
          <a:prstGeom prst="rect">
            <a:avLst/>
          </a:prstGeom>
          <a:ln>
            <a:noFill/>
          </a:ln>
        </p:spPr>
        <p:txBody>
          <a:bodyPr lIns="68575" tIns="68575" rIns="68575" bIns="68575" anchor="t" anchorCtr="0">
            <a:noAutofit/>
          </a:bodyPr>
          <a:lstStyle/>
          <a:p>
            <a:pPr marL="338138" indent="-338138">
              <a:buClr>
                <a:schemeClr val="accent2">
                  <a:lumMod val="50000"/>
                </a:schemeClr>
              </a:buClr>
            </a:pPr>
            <a:r>
              <a:rPr lang="en-US" sz="2400" dirty="0">
                <a:solidFill>
                  <a:schemeClr val="accent2">
                    <a:lumMod val="50000"/>
                  </a:schemeClr>
                </a:solidFill>
              </a:rPr>
              <a:t>Before establishment of GDI, some departments managed by different General Departments:</a:t>
            </a:r>
          </a:p>
          <a:p>
            <a:pPr marL="631825" lvl="1" indent="-288925">
              <a:buClr>
                <a:schemeClr val="accent2">
                  <a:lumMod val="50000"/>
                </a:schemeClr>
              </a:buClr>
              <a:buFont typeface="Wingdings" pitchFamily="2" charset="2"/>
              <a:buChar char="Ø"/>
            </a:pPr>
            <a:r>
              <a:rPr lang="en-US" sz="2400" dirty="0">
                <a:solidFill>
                  <a:schemeClr val="accent2">
                    <a:lumMod val="50000"/>
                  </a:schemeClr>
                </a:solidFill>
              </a:rPr>
              <a:t>Passport, Khmer ID &amp; Statistic was an office of Passport &amp; Statistic Department under the General Police Commissioner</a:t>
            </a:r>
          </a:p>
          <a:p>
            <a:pPr marL="636588" lvl="1" indent="-298450">
              <a:buClr>
                <a:schemeClr val="accent2">
                  <a:lumMod val="50000"/>
                </a:schemeClr>
              </a:buClr>
              <a:buFont typeface="Wingdings" pitchFamily="2" charset="2"/>
              <a:buChar char="Ø"/>
            </a:pPr>
            <a:r>
              <a:rPr lang="en-US" sz="2400" dirty="0">
                <a:solidFill>
                  <a:schemeClr val="accent2">
                    <a:lumMod val="50000"/>
                  </a:schemeClr>
                </a:solidFill>
              </a:rPr>
              <a:t>Civil Registration was an office under General Department of Local Administration</a:t>
            </a:r>
          </a:p>
          <a:p>
            <a:pPr marL="334963" indent="-334963">
              <a:buClr>
                <a:schemeClr val="accent2">
                  <a:lumMod val="50000"/>
                </a:schemeClr>
              </a:buClr>
            </a:pPr>
            <a:r>
              <a:rPr lang="en-US" sz="2400" dirty="0">
                <a:solidFill>
                  <a:schemeClr val="accent2">
                    <a:lumMod val="50000"/>
                  </a:schemeClr>
                </a:solidFill>
              </a:rPr>
              <a:t>Each department focused on their own duties.</a:t>
            </a:r>
          </a:p>
        </p:txBody>
      </p:sp>
      <p:cxnSp>
        <p:nvCxnSpPr>
          <p:cNvPr id="4" name="Straight Connector 3"/>
          <p:cNvCxnSpPr/>
          <p:nvPr/>
        </p:nvCxnSpPr>
        <p:spPr>
          <a:xfrm flipV="1">
            <a:off x="0" y="982131"/>
            <a:ext cx="91440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96263" y="367224"/>
            <a:ext cx="6766800" cy="638616"/>
          </a:xfrm>
          <a:prstGeom prst="rect">
            <a:avLst/>
          </a:prstGeom>
        </p:spPr>
        <p:txBody>
          <a:bodyPr lIns="68575" tIns="68575" rIns="68575" bIns="68575" anchor="t" anchorCtr="0">
            <a:noAutofit/>
          </a:bodyPr>
          <a:lstStyle/>
          <a:p>
            <a:pPr lvl="0"/>
            <a:r>
              <a:rPr lang="en-GB" sz="2400" dirty="0">
                <a:solidFill>
                  <a:schemeClr val="accent2">
                    <a:lumMod val="75000"/>
                  </a:schemeClr>
                </a:solidFill>
              </a:rPr>
              <a:t>Our Organization</a:t>
            </a:r>
            <a:endParaRPr lang="en" sz="2400" dirty="0">
              <a:solidFill>
                <a:schemeClr val="accent2">
                  <a:lumMod val="75000"/>
                </a:schemeClr>
              </a:solidFill>
            </a:endParaRPr>
          </a:p>
        </p:txBody>
      </p:sp>
      <p:sp>
        <p:nvSpPr>
          <p:cNvPr id="150" name="Shape 150"/>
          <p:cNvSpPr txBox="1">
            <a:spLocks noGrp="1"/>
          </p:cNvSpPr>
          <p:nvPr>
            <p:ph idx="1"/>
          </p:nvPr>
        </p:nvSpPr>
        <p:spPr>
          <a:xfrm>
            <a:off x="4175" y="918611"/>
            <a:ext cx="7658358" cy="4224889"/>
          </a:xfrm>
          <a:prstGeom prst="rect">
            <a:avLst/>
          </a:prstGeom>
          <a:ln>
            <a:noFill/>
          </a:ln>
        </p:spPr>
        <p:txBody>
          <a:bodyPr lIns="68575" tIns="68575" rIns="68575" bIns="68575" anchor="t" anchorCtr="0">
            <a:noAutofit/>
          </a:bodyPr>
          <a:lstStyle/>
          <a:p>
            <a:pPr marL="715963" lvl="1" indent="-354013">
              <a:lnSpc>
                <a:spcPct val="200000"/>
              </a:lnSpc>
              <a:spcBef>
                <a:spcPts val="0"/>
              </a:spcBef>
              <a:buNone/>
              <a:tabLst>
                <a:tab pos="538163" algn="l"/>
              </a:tabLst>
            </a:pPr>
            <a:r>
              <a:rPr lang="en" sz="1800" dirty="0">
                <a:solidFill>
                  <a:schemeClr val="accent2">
                    <a:lumMod val="50000"/>
                  </a:schemeClr>
                </a:solidFill>
              </a:rPr>
              <a:t>1-  Department of Civil Registration</a:t>
            </a:r>
          </a:p>
          <a:p>
            <a:pPr marL="715963" lvl="1" indent="-354013">
              <a:lnSpc>
                <a:spcPct val="200000"/>
              </a:lnSpc>
              <a:spcBef>
                <a:spcPts val="0"/>
              </a:spcBef>
              <a:buNone/>
              <a:tabLst>
                <a:tab pos="538163" algn="l"/>
              </a:tabLst>
            </a:pPr>
            <a:r>
              <a:rPr lang="en" sz="1800" dirty="0">
                <a:solidFill>
                  <a:schemeClr val="accent2">
                    <a:lumMod val="50000"/>
                  </a:schemeClr>
                </a:solidFill>
              </a:rPr>
              <a:t>2-  Department of People Statistic</a:t>
            </a:r>
          </a:p>
          <a:p>
            <a:pPr marL="715963" lvl="1" indent="-354013">
              <a:lnSpc>
                <a:spcPct val="200000"/>
              </a:lnSpc>
              <a:spcBef>
                <a:spcPts val="0"/>
              </a:spcBef>
              <a:buNone/>
              <a:tabLst>
                <a:tab pos="538163" algn="l"/>
              </a:tabLst>
            </a:pPr>
            <a:r>
              <a:rPr lang="en" sz="1800" dirty="0">
                <a:solidFill>
                  <a:schemeClr val="accent2">
                    <a:lumMod val="50000"/>
                  </a:schemeClr>
                </a:solidFill>
              </a:rPr>
              <a:t>3-  Department of Khmer ID Card</a:t>
            </a:r>
          </a:p>
          <a:p>
            <a:pPr marL="715963" lvl="1" indent="-354013">
              <a:lnSpc>
                <a:spcPct val="200000"/>
              </a:lnSpc>
              <a:spcBef>
                <a:spcPts val="0"/>
              </a:spcBef>
              <a:buNone/>
              <a:tabLst>
                <a:tab pos="538163" algn="l"/>
              </a:tabLst>
            </a:pPr>
            <a:r>
              <a:rPr lang="en" sz="1800" dirty="0">
                <a:solidFill>
                  <a:schemeClr val="accent2">
                    <a:lumMod val="50000"/>
                  </a:schemeClr>
                </a:solidFill>
              </a:rPr>
              <a:t>4-  Department of Passport</a:t>
            </a:r>
          </a:p>
          <a:p>
            <a:pPr marL="715963" lvl="1" indent="-354013">
              <a:lnSpc>
                <a:spcPct val="200000"/>
              </a:lnSpc>
              <a:spcBef>
                <a:spcPts val="0"/>
              </a:spcBef>
              <a:buNone/>
              <a:tabLst>
                <a:tab pos="538163" algn="l"/>
              </a:tabLst>
            </a:pPr>
            <a:r>
              <a:rPr lang="en" sz="1800" dirty="0">
                <a:solidFill>
                  <a:schemeClr val="accent2">
                    <a:lumMod val="50000"/>
                  </a:schemeClr>
                </a:solidFill>
              </a:rPr>
              <a:t>5-  Department of Nationality</a:t>
            </a:r>
          </a:p>
          <a:p>
            <a:pPr marL="715963" lvl="1" indent="-354013">
              <a:lnSpc>
                <a:spcPct val="200000"/>
              </a:lnSpc>
              <a:spcBef>
                <a:spcPts val="0"/>
              </a:spcBef>
              <a:buNone/>
              <a:tabLst>
                <a:tab pos="538163" algn="l"/>
              </a:tabLst>
            </a:pPr>
            <a:r>
              <a:rPr lang="en" sz="1800" dirty="0">
                <a:solidFill>
                  <a:schemeClr val="accent2">
                    <a:lumMod val="50000"/>
                  </a:schemeClr>
                </a:solidFill>
              </a:rPr>
              <a:t>6-  Department of Administration</a:t>
            </a:r>
          </a:p>
          <a:p>
            <a:pPr marL="715963" lvl="1" indent="-354013">
              <a:lnSpc>
                <a:spcPct val="200000"/>
              </a:lnSpc>
              <a:spcBef>
                <a:spcPts val="0"/>
              </a:spcBef>
              <a:buNone/>
              <a:tabLst>
                <a:tab pos="538163" algn="l"/>
              </a:tabLst>
            </a:pPr>
            <a:r>
              <a:rPr lang="en" sz="1800" dirty="0">
                <a:solidFill>
                  <a:schemeClr val="accent2">
                    <a:lumMod val="50000"/>
                  </a:schemeClr>
                </a:solidFill>
              </a:rPr>
              <a:t>7-  Department of Management Information System</a:t>
            </a:r>
          </a:p>
        </p:txBody>
      </p:sp>
      <p:cxnSp>
        <p:nvCxnSpPr>
          <p:cNvPr id="4" name="Straight Connector 3"/>
          <p:cNvCxnSpPr/>
          <p:nvPr/>
        </p:nvCxnSpPr>
        <p:spPr>
          <a:xfrm flipV="1">
            <a:off x="0" y="982131"/>
            <a:ext cx="91440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87703" y="367224"/>
            <a:ext cx="6766800" cy="638616"/>
          </a:xfrm>
          <a:prstGeom prst="rect">
            <a:avLst/>
          </a:prstGeom>
        </p:spPr>
        <p:txBody>
          <a:bodyPr lIns="68575" tIns="68575" rIns="68575" bIns="68575" anchor="t" anchorCtr="0">
            <a:noAutofit/>
          </a:bodyPr>
          <a:lstStyle/>
          <a:p>
            <a:pPr lvl="0"/>
            <a:r>
              <a:rPr lang="en-GB" sz="2400" dirty="0">
                <a:solidFill>
                  <a:schemeClr val="accent2">
                    <a:lumMod val="75000"/>
                  </a:schemeClr>
                </a:solidFill>
              </a:rPr>
              <a:t>Our Organization</a:t>
            </a:r>
            <a:endParaRPr lang="en" sz="2400" dirty="0">
              <a:solidFill>
                <a:schemeClr val="accent2">
                  <a:lumMod val="75000"/>
                </a:schemeClr>
              </a:solidFill>
            </a:endParaRPr>
          </a:p>
        </p:txBody>
      </p:sp>
      <p:sp>
        <p:nvSpPr>
          <p:cNvPr id="150" name="Shape 150"/>
          <p:cNvSpPr txBox="1">
            <a:spLocks noGrp="1"/>
          </p:cNvSpPr>
          <p:nvPr>
            <p:ph idx="1"/>
          </p:nvPr>
        </p:nvSpPr>
        <p:spPr>
          <a:xfrm>
            <a:off x="4175" y="882035"/>
            <a:ext cx="7658358" cy="4224889"/>
          </a:xfrm>
          <a:prstGeom prst="rect">
            <a:avLst/>
          </a:prstGeom>
          <a:ln>
            <a:noFill/>
          </a:ln>
        </p:spPr>
        <p:txBody>
          <a:bodyPr lIns="68575" tIns="68575" rIns="68575" bIns="68575" anchor="t" anchorCtr="0">
            <a:noAutofit/>
          </a:bodyPr>
          <a:lstStyle/>
          <a:p>
            <a:pPr marL="711200" lvl="0" indent="-190500" rtl="0">
              <a:lnSpc>
                <a:spcPct val="120000"/>
              </a:lnSpc>
              <a:spcBef>
                <a:spcPts val="0"/>
              </a:spcBef>
              <a:buNone/>
            </a:pPr>
            <a:r>
              <a:rPr lang="en" sz="1800" dirty="0">
                <a:solidFill>
                  <a:schemeClr val="accent2">
                    <a:lumMod val="50000"/>
                  </a:schemeClr>
                </a:solidFill>
              </a:rPr>
              <a:t>Scope of works:</a:t>
            </a:r>
          </a:p>
          <a:p>
            <a:pPr marL="806450" indent="-285750">
              <a:lnSpc>
                <a:spcPct val="120000"/>
              </a:lnSpc>
              <a:spcBef>
                <a:spcPts val="0"/>
              </a:spcBef>
              <a:buClr>
                <a:schemeClr val="accent2">
                  <a:lumMod val="50000"/>
                </a:schemeClr>
              </a:buClr>
            </a:pPr>
            <a:r>
              <a:rPr lang="en" sz="1800" dirty="0">
                <a:solidFill>
                  <a:schemeClr val="accent2">
                    <a:lumMod val="50000"/>
                  </a:schemeClr>
                </a:solidFill>
              </a:rPr>
              <a:t>Mandated to manage all identities issues of all population of Kingdom of Cambodia</a:t>
            </a:r>
          </a:p>
          <a:p>
            <a:pPr marL="806450" indent="-285750">
              <a:lnSpc>
                <a:spcPct val="120000"/>
              </a:lnSpc>
              <a:spcBef>
                <a:spcPts val="0"/>
              </a:spcBef>
              <a:buClr>
                <a:schemeClr val="accent2">
                  <a:lumMod val="50000"/>
                </a:schemeClr>
              </a:buClr>
            </a:pPr>
            <a:r>
              <a:rPr lang="en" sz="1800" dirty="0">
                <a:solidFill>
                  <a:schemeClr val="accent2">
                    <a:lumMod val="50000"/>
                  </a:schemeClr>
                </a:solidFill>
              </a:rPr>
              <a:t>Supervise to administration services of identities works providing by local authorities</a:t>
            </a:r>
          </a:p>
          <a:p>
            <a:pPr marL="806450" indent="-285750">
              <a:lnSpc>
                <a:spcPct val="120000"/>
              </a:lnSpc>
              <a:spcBef>
                <a:spcPts val="0"/>
              </a:spcBef>
              <a:buClr>
                <a:schemeClr val="accent2">
                  <a:lumMod val="50000"/>
                </a:schemeClr>
              </a:buClr>
            </a:pPr>
            <a:r>
              <a:rPr lang="en" sz="1800" dirty="0">
                <a:solidFill>
                  <a:schemeClr val="accent2">
                    <a:lumMod val="50000"/>
                  </a:schemeClr>
                </a:solidFill>
              </a:rPr>
              <a:t>Provide some administration services of identities works at national level by Issueing Khmer ID Card and Passport and other travel documents</a:t>
            </a:r>
          </a:p>
          <a:p>
            <a:pPr marL="806450" indent="-285750">
              <a:lnSpc>
                <a:spcPct val="120000"/>
              </a:lnSpc>
              <a:spcBef>
                <a:spcPts val="0"/>
              </a:spcBef>
              <a:buClr>
                <a:schemeClr val="accent2">
                  <a:lumMod val="50000"/>
                </a:schemeClr>
              </a:buClr>
            </a:pPr>
            <a:r>
              <a:rPr lang="en" sz="1800" dirty="0">
                <a:solidFill>
                  <a:schemeClr val="accent2">
                    <a:lumMod val="50000"/>
                  </a:schemeClr>
                </a:solidFill>
              </a:rPr>
              <a:t>Manage CRVS and Residential System</a:t>
            </a:r>
          </a:p>
          <a:p>
            <a:pPr marL="806450" indent="-285750">
              <a:lnSpc>
                <a:spcPct val="120000"/>
              </a:lnSpc>
              <a:spcBef>
                <a:spcPts val="0"/>
              </a:spcBef>
              <a:buClr>
                <a:schemeClr val="accent2">
                  <a:lumMod val="50000"/>
                </a:schemeClr>
              </a:buClr>
            </a:pPr>
            <a:r>
              <a:rPr lang="en" sz="1800" dirty="0">
                <a:solidFill>
                  <a:schemeClr val="accent2">
                    <a:lumMod val="50000"/>
                  </a:schemeClr>
                </a:solidFill>
              </a:rPr>
              <a:t>Ensure single soure of truth of all individual and population</a:t>
            </a:r>
          </a:p>
          <a:p>
            <a:pPr marL="806450" indent="-285750">
              <a:lnSpc>
                <a:spcPct val="120000"/>
              </a:lnSpc>
              <a:spcBef>
                <a:spcPts val="0"/>
              </a:spcBef>
              <a:buClr>
                <a:schemeClr val="accent2">
                  <a:lumMod val="50000"/>
                </a:schemeClr>
              </a:buClr>
            </a:pPr>
            <a:r>
              <a:rPr lang="en" sz="1800" dirty="0">
                <a:solidFill>
                  <a:schemeClr val="accent2">
                    <a:lumMod val="50000"/>
                  </a:schemeClr>
                </a:solidFill>
              </a:rPr>
              <a:t>Provide legal advices to sub-national level on identities issues etc.</a:t>
            </a:r>
          </a:p>
        </p:txBody>
      </p:sp>
      <p:cxnSp>
        <p:nvCxnSpPr>
          <p:cNvPr id="4" name="Straight Connector 3"/>
          <p:cNvCxnSpPr/>
          <p:nvPr/>
        </p:nvCxnSpPr>
        <p:spPr>
          <a:xfrm flipV="1">
            <a:off x="0" y="903108"/>
            <a:ext cx="91440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508000" y="96483"/>
            <a:ext cx="6447600" cy="716318"/>
          </a:xfrm>
          <a:prstGeom prst="rect">
            <a:avLst/>
          </a:prstGeom>
        </p:spPr>
        <p:txBody>
          <a:bodyPr lIns="68575" tIns="68575" rIns="68575" bIns="68575" anchor="t" anchorCtr="0">
            <a:noAutofit/>
          </a:bodyPr>
          <a:lstStyle/>
          <a:p>
            <a:pPr lvl="0">
              <a:spcBef>
                <a:spcPts val="0"/>
              </a:spcBef>
            </a:pPr>
            <a:r>
              <a:rPr lang="en" sz="2000" dirty="0">
                <a:solidFill>
                  <a:schemeClr val="accent2">
                    <a:lumMod val="75000"/>
                  </a:schemeClr>
                </a:solidFill>
              </a:rPr>
              <a:t>Long Term Vision</a:t>
            </a:r>
            <a:br>
              <a:rPr lang="en" sz="2000" dirty="0">
                <a:solidFill>
                  <a:schemeClr val="accent2">
                    <a:lumMod val="75000"/>
                  </a:schemeClr>
                </a:solidFill>
              </a:rPr>
            </a:br>
            <a:r>
              <a:rPr lang="en" sz="1800" dirty="0">
                <a:solidFill>
                  <a:schemeClr val="accent3">
                    <a:lumMod val="75000"/>
                  </a:schemeClr>
                </a:solidFill>
              </a:rPr>
              <a:t>National Strategic Plan for Identification (NSPI 2017-2026)</a:t>
            </a:r>
          </a:p>
        </p:txBody>
      </p:sp>
      <p:sp>
        <p:nvSpPr>
          <p:cNvPr id="180" name="Shape 180"/>
          <p:cNvSpPr txBox="1">
            <a:spLocks noGrp="1"/>
          </p:cNvSpPr>
          <p:nvPr>
            <p:ph idx="1"/>
          </p:nvPr>
        </p:nvSpPr>
        <p:spPr>
          <a:xfrm>
            <a:off x="508000" y="1794084"/>
            <a:ext cx="6447600" cy="3308496"/>
          </a:xfrm>
          <a:prstGeom prst="rect">
            <a:avLst/>
          </a:prstGeom>
        </p:spPr>
        <p:txBody>
          <a:bodyPr lIns="68575" tIns="68575" rIns="68575" bIns="68575" anchor="t" anchorCtr="0">
            <a:noAutofit/>
          </a:bodyPr>
          <a:lstStyle/>
          <a:p>
            <a:pPr marL="285750" indent="-285750" algn="just">
              <a:lnSpc>
                <a:spcPct val="115000"/>
              </a:lnSpc>
              <a:spcBef>
                <a:spcPts val="0"/>
              </a:spcBef>
              <a:buClr>
                <a:schemeClr val="accent2">
                  <a:lumMod val="50000"/>
                </a:schemeClr>
              </a:buClr>
            </a:pPr>
            <a:r>
              <a:rPr lang="en" sz="1600" dirty="0">
                <a:solidFill>
                  <a:schemeClr val="accent2">
                    <a:lumMod val="50000"/>
                  </a:schemeClr>
                </a:solidFill>
                <a:latin typeface="Arial"/>
                <a:ea typeface="Arial"/>
                <a:cs typeface="Arial"/>
                <a:sym typeface="Arial"/>
              </a:rPr>
              <a:t>Devlop an enabling legal environment for personal identification</a:t>
            </a:r>
          </a:p>
          <a:p>
            <a:pPr marL="285750" indent="-285750" algn="just">
              <a:lnSpc>
                <a:spcPct val="115000"/>
              </a:lnSpc>
              <a:spcBef>
                <a:spcPts val="0"/>
              </a:spcBef>
              <a:buClr>
                <a:schemeClr val="accent2">
                  <a:lumMod val="50000"/>
                </a:schemeClr>
              </a:buClr>
            </a:pPr>
            <a:r>
              <a:rPr lang="en" sz="1600" dirty="0">
                <a:solidFill>
                  <a:schemeClr val="accent2">
                    <a:lumMod val="50000"/>
                  </a:schemeClr>
                </a:solidFill>
                <a:latin typeface="Arial"/>
                <a:ea typeface="Arial"/>
                <a:cs typeface="Arial"/>
                <a:sym typeface="Arial"/>
              </a:rPr>
              <a:t>Establish Universal and Responsive CRVS system</a:t>
            </a:r>
          </a:p>
          <a:p>
            <a:pPr marL="285750" indent="-285750" algn="just">
              <a:lnSpc>
                <a:spcPct val="115000"/>
              </a:lnSpc>
              <a:spcBef>
                <a:spcPts val="0"/>
              </a:spcBef>
              <a:buClr>
                <a:schemeClr val="accent2">
                  <a:lumMod val="50000"/>
                </a:schemeClr>
              </a:buClr>
            </a:pPr>
            <a:r>
              <a:rPr lang="en" sz="1600" dirty="0">
                <a:solidFill>
                  <a:schemeClr val="accent2">
                    <a:lumMod val="50000"/>
                  </a:schemeClr>
                </a:solidFill>
                <a:latin typeface="Arial"/>
                <a:ea typeface="Arial"/>
                <a:cs typeface="Arial"/>
                <a:sym typeface="Arial"/>
              </a:rPr>
              <a:t>Establish an Integrated Population Identification System (IPIS) that will ensure a single reliable source of information about individuals and population and assign the personal Khmer Identification Code (KIdC) at the moment of registering birth and will carry this code throughout life</a:t>
            </a:r>
          </a:p>
          <a:p>
            <a:pPr marL="285750" indent="-285750" algn="just">
              <a:lnSpc>
                <a:spcPct val="115000"/>
              </a:lnSpc>
              <a:spcBef>
                <a:spcPts val="0"/>
              </a:spcBef>
              <a:buClr>
                <a:schemeClr val="accent2">
                  <a:lumMod val="50000"/>
                </a:schemeClr>
              </a:buClr>
            </a:pPr>
            <a:r>
              <a:rPr lang="en" sz="1600" dirty="0">
                <a:solidFill>
                  <a:schemeClr val="accent2">
                    <a:lumMod val="50000"/>
                  </a:schemeClr>
                </a:solidFill>
                <a:latin typeface="Arial"/>
                <a:ea typeface="Arial"/>
                <a:cs typeface="Arial"/>
                <a:sym typeface="Arial"/>
              </a:rPr>
              <a:t>Launch unifies data distribution system about population</a:t>
            </a:r>
          </a:p>
          <a:p>
            <a:pPr marL="285750" indent="-285750" algn="just">
              <a:lnSpc>
                <a:spcPct val="115000"/>
              </a:lnSpc>
              <a:spcBef>
                <a:spcPts val="0"/>
              </a:spcBef>
              <a:buClr>
                <a:schemeClr val="accent2">
                  <a:lumMod val="50000"/>
                </a:schemeClr>
              </a:buClr>
            </a:pPr>
            <a:r>
              <a:rPr lang="en" sz="1600" dirty="0">
                <a:solidFill>
                  <a:schemeClr val="accent2">
                    <a:lumMod val="50000"/>
                  </a:schemeClr>
                </a:solidFill>
                <a:latin typeface="Arial"/>
                <a:ea typeface="Arial"/>
                <a:cs typeface="Arial"/>
                <a:sym typeface="Arial"/>
              </a:rPr>
              <a:t>Align organization and introduce E-Services for client-oriented, efficient and transparent service delivery</a:t>
            </a:r>
          </a:p>
        </p:txBody>
      </p:sp>
      <p:sp>
        <p:nvSpPr>
          <p:cNvPr id="181" name="Shape 181"/>
          <p:cNvSpPr txBox="1"/>
          <p:nvPr/>
        </p:nvSpPr>
        <p:spPr>
          <a:xfrm>
            <a:off x="658877" y="1213488"/>
            <a:ext cx="5104200" cy="524123"/>
          </a:xfrm>
          <a:prstGeom prst="rect">
            <a:avLst/>
          </a:prstGeom>
          <a:solidFill>
            <a:schemeClr val="accent1">
              <a:lumMod val="75000"/>
            </a:schemeClr>
          </a:solidFill>
          <a:ln w="9525" cap="flat" cmpd="sng">
            <a:no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 sz="2400" dirty="0">
                <a:solidFill>
                  <a:schemeClr val="accent3">
                    <a:lumMod val="60000"/>
                    <a:lumOff val="40000"/>
                  </a:schemeClr>
                </a:solidFill>
                <a:latin typeface="Bree Serif"/>
                <a:ea typeface="Bree Serif"/>
                <a:cs typeface="Bree Serif"/>
                <a:sym typeface="Bree Serif"/>
              </a:rPr>
              <a:t>Everyone is identified</a:t>
            </a:r>
          </a:p>
        </p:txBody>
      </p:sp>
      <p:cxnSp>
        <p:nvCxnSpPr>
          <p:cNvPr id="5" name="Straight Connector 4"/>
          <p:cNvCxnSpPr/>
          <p:nvPr/>
        </p:nvCxnSpPr>
        <p:spPr>
          <a:xfrm flipV="1">
            <a:off x="0" y="959553"/>
            <a:ext cx="91440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508000" y="96483"/>
            <a:ext cx="6447600" cy="716318"/>
          </a:xfrm>
          <a:prstGeom prst="rect">
            <a:avLst/>
          </a:prstGeom>
        </p:spPr>
        <p:txBody>
          <a:bodyPr lIns="68575" tIns="68575" rIns="68575" bIns="68575" anchor="t" anchorCtr="0">
            <a:noAutofit/>
          </a:bodyPr>
          <a:lstStyle/>
          <a:p>
            <a:pPr lvl="0">
              <a:spcBef>
                <a:spcPts val="0"/>
              </a:spcBef>
            </a:pPr>
            <a:r>
              <a:rPr lang="en" sz="2000" dirty="0">
                <a:solidFill>
                  <a:schemeClr val="accent2">
                    <a:lumMod val="75000"/>
                  </a:schemeClr>
                </a:solidFill>
              </a:rPr>
              <a:t>Long Term Vision</a:t>
            </a:r>
            <a:br>
              <a:rPr lang="en" sz="2000" dirty="0">
                <a:solidFill>
                  <a:schemeClr val="accent2">
                    <a:lumMod val="75000"/>
                  </a:schemeClr>
                </a:solidFill>
              </a:rPr>
            </a:br>
            <a:r>
              <a:rPr lang="en" sz="1800" dirty="0">
                <a:solidFill>
                  <a:schemeClr val="accent3">
                    <a:lumMod val="75000"/>
                  </a:schemeClr>
                </a:solidFill>
              </a:rPr>
              <a:t>National Strategic Plan for Identification (NSPI 2017-2026)</a:t>
            </a:r>
            <a:br>
              <a:rPr lang="en" sz="1800" dirty="0">
                <a:solidFill>
                  <a:schemeClr val="accent3">
                    <a:lumMod val="75000"/>
                  </a:schemeClr>
                </a:solidFill>
              </a:rPr>
            </a:br>
            <a:r>
              <a:rPr lang="en" sz="1600" dirty="0">
                <a:solidFill>
                  <a:schemeClr val="accent2">
                    <a:lumMod val="75000"/>
                  </a:schemeClr>
                </a:solidFill>
              </a:rPr>
              <a:t>Conceptual Design of CRVS</a:t>
            </a:r>
          </a:p>
        </p:txBody>
      </p:sp>
      <p:pic>
        <p:nvPicPr>
          <p:cNvPr id="6" name="Picture 2"/>
          <p:cNvPicPr>
            <a:picLocks noChangeAspect="1" noChangeArrowheads="1"/>
          </p:cNvPicPr>
          <p:nvPr/>
        </p:nvPicPr>
        <p:blipFill>
          <a:blip r:embed="rId3"/>
          <a:srcRect/>
          <a:stretch>
            <a:fillRect/>
          </a:stretch>
        </p:blipFill>
        <p:spPr bwMode="auto">
          <a:xfrm>
            <a:off x="8466" y="1207911"/>
            <a:ext cx="9135534" cy="3917248"/>
          </a:xfrm>
          <a:prstGeom prst="rect">
            <a:avLst/>
          </a:prstGeom>
          <a:noFill/>
          <a:ln w="9525">
            <a:noFill/>
            <a:miter lim="800000"/>
            <a:headEnd/>
            <a:tailEnd/>
          </a:ln>
        </p:spPr>
      </p:pic>
      <p:cxnSp>
        <p:nvCxnSpPr>
          <p:cNvPr id="4" name="Straight Connector 3"/>
          <p:cNvCxnSpPr/>
          <p:nvPr/>
        </p:nvCxnSpPr>
        <p:spPr>
          <a:xfrm flipV="1">
            <a:off x="0" y="1174044"/>
            <a:ext cx="91440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508000" y="96483"/>
            <a:ext cx="6447600" cy="716318"/>
          </a:xfrm>
          <a:prstGeom prst="rect">
            <a:avLst/>
          </a:prstGeom>
        </p:spPr>
        <p:txBody>
          <a:bodyPr lIns="68575" tIns="68575" rIns="68575" bIns="68575" anchor="t" anchorCtr="0">
            <a:noAutofit/>
          </a:bodyPr>
          <a:lstStyle/>
          <a:p>
            <a:pPr lvl="0">
              <a:spcBef>
                <a:spcPts val="0"/>
              </a:spcBef>
            </a:pPr>
            <a:r>
              <a:rPr lang="en" sz="2000" dirty="0">
                <a:solidFill>
                  <a:schemeClr val="accent2">
                    <a:lumMod val="75000"/>
                  </a:schemeClr>
                </a:solidFill>
              </a:rPr>
              <a:t>Long Term Vision</a:t>
            </a:r>
            <a:br>
              <a:rPr lang="en" sz="2000" dirty="0">
                <a:solidFill>
                  <a:schemeClr val="accent2">
                    <a:lumMod val="75000"/>
                  </a:schemeClr>
                </a:solidFill>
              </a:rPr>
            </a:br>
            <a:r>
              <a:rPr lang="en" sz="1800" dirty="0">
                <a:solidFill>
                  <a:schemeClr val="accent3">
                    <a:lumMod val="75000"/>
                  </a:schemeClr>
                </a:solidFill>
              </a:rPr>
              <a:t>National Strategic Plan for Identification (NSPI 2017-2026)</a:t>
            </a:r>
            <a:br>
              <a:rPr lang="en" sz="1800" dirty="0">
                <a:solidFill>
                  <a:schemeClr val="accent3">
                    <a:lumMod val="75000"/>
                  </a:schemeClr>
                </a:solidFill>
              </a:rPr>
            </a:br>
            <a:r>
              <a:rPr lang="en" sz="1600" dirty="0">
                <a:solidFill>
                  <a:schemeClr val="accent2">
                    <a:lumMod val="75000"/>
                  </a:schemeClr>
                </a:solidFill>
              </a:rPr>
              <a:t>Integrated Population Identification System - IPIS</a:t>
            </a:r>
          </a:p>
        </p:txBody>
      </p:sp>
      <p:pic>
        <p:nvPicPr>
          <p:cNvPr id="4" name="Picture 2"/>
          <p:cNvPicPr>
            <a:picLocks noChangeAspect="1" noChangeArrowheads="1"/>
          </p:cNvPicPr>
          <p:nvPr/>
        </p:nvPicPr>
        <p:blipFill>
          <a:blip r:embed="rId3"/>
          <a:srcRect/>
          <a:stretch>
            <a:fillRect/>
          </a:stretch>
        </p:blipFill>
        <p:spPr bwMode="auto">
          <a:xfrm>
            <a:off x="0" y="1219201"/>
            <a:ext cx="9144000" cy="4838700"/>
          </a:xfrm>
          <a:prstGeom prst="rect">
            <a:avLst/>
          </a:prstGeom>
          <a:noFill/>
          <a:ln w="9525">
            <a:noFill/>
            <a:miter lim="800000"/>
            <a:headEnd/>
            <a:tailEnd/>
          </a:ln>
        </p:spPr>
      </p:pic>
      <p:cxnSp>
        <p:nvCxnSpPr>
          <p:cNvPr id="5" name="Straight Connector 4"/>
          <p:cNvCxnSpPr/>
          <p:nvPr/>
        </p:nvCxnSpPr>
        <p:spPr>
          <a:xfrm flipV="1">
            <a:off x="0" y="1174044"/>
            <a:ext cx="91440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2049" name="Picture 1" descr="\\psf\Home\Downloads\mod7_2.jpg"/>
          <p:cNvPicPr>
            <a:picLocks noChangeAspect="1" noChangeArrowheads="1"/>
          </p:cNvPicPr>
          <p:nvPr/>
        </p:nvPicPr>
        <p:blipFill>
          <a:blip r:embed="rId3"/>
          <a:srcRect/>
          <a:stretch>
            <a:fillRect/>
          </a:stretch>
        </p:blipFill>
        <p:spPr bwMode="auto">
          <a:xfrm>
            <a:off x="5405450" y="2224449"/>
            <a:ext cx="3625253" cy="2821694"/>
          </a:xfrm>
          <a:prstGeom prst="rect">
            <a:avLst/>
          </a:prstGeom>
          <a:noFill/>
        </p:spPr>
      </p:pic>
      <p:sp>
        <p:nvSpPr>
          <p:cNvPr id="179" name="Shape 179"/>
          <p:cNvSpPr txBox="1">
            <a:spLocks noGrp="1"/>
          </p:cNvSpPr>
          <p:nvPr>
            <p:ph type="title"/>
          </p:nvPr>
        </p:nvSpPr>
        <p:spPr>
          <a:xfrm>
            <a:off x="508000" y="96483"/>
            <a:ext cx="6447600" cy="716318"/>
          </a:xfrm>
          <a:prstGeom prst="rect">
            <a:avLst/>
          </a:prstGeom>
        </p:spPr>
        <p:txBody>
          <a:bodyPr lIns="68575" tIns="68575" rIns="68575" bIns="68575" anchor="t" anchorCtr="0">
            <a:noAutofit/>
          </a:bodyPr>
          <a:lstStyle/>
          <a:p>
            <a:pPr lvl="0">
              <a:spcBef>
                <a:spcPts val="0"/>
              </a:spcBef>
            </a:pPr>
            <a:r>
              <a:rPr lang="en" sz="2000" dirty="0">
                <a:solidFill>
                  <a:schemeClr val="accent2">
                    <a:lumMod val="75000"/>
                  </a:schemeClr>
                </a:solidFill>
              </a:rPr>
              <a:t>Long Term Vision</a:t>
            </a:r>
            <a:br>
              <a:rPr lang="en" sz="2000" dirty="0">
                <a:solidFill>
                  <a:schemeClr val="accent2">
                    <a:lumMod val="75000"/>
                  </a:schemeClr>
                </a:solidFill>
              </a:rPr>
            </a:br>
            <a:r>
              <a:rPr lang="en" sz="1800" dirty="0">
                <a:solidFill>
                  <a:schemeClr val="accent3">
                    <a:lumMod val="75000"/>
                  </a:schemeClr>
                </a:solidFill>
              </a:rPr>
              <a:t>National Strategic Plan for Identification (NSPI 2017-2026)</a:t>
            </a:r>
            <a:br>
              <a:rPr lang="en" sz="1800" dirty="0">
                <a:solidFill>
                  <a:schemeClr val="accent3">
                    <a:lumMod val="75000"/>
                  </a:schemeClr>
                </a:solidFill>
              </a:rPr>
            </a:br>
            <a:r>
              <a:rPr lang="en" sz="1600" dirty="0">
                <a:solidFill>
                  <a:schemeClr val="accent2">
                    <a:lumMod val="75000"/>
                  </a:schemeClr>
                </a:solidFill>
              </a:rPr>
              <a:t>Introducing Khmer Identification Code - KIDC</a:t>
            </a:r>
          </a:p>
        </p:txBody>
      </p:sp>
      <p:sp>
        <p:nvSpPr>
          <p:cNvPr id="7" name="Rectangle 6"/>
          <p:cNvSpPr/>
          <p:nvPr/>
        </p:nvSpPr>
        <p:spPr>
          <a:xfrm>
            <a:off x="491877" y="1751816"/>
            <a:ext cx="5700920" cy="2228302"/>
          </a:xfrm>
          <a:prstGeom prst="rect">
            <a:avLst/>
          </a:prstGeom>
        </p:spPr>
        <p:txBody>
          <a:bodyPr wrap="none">
            <a:spAutoFit/>
          </a:bodyPr>
          <a:lstStyle/>
          <a:p>
            <a:pPr algn="ctr"/>
            <a:r>
              <a:rPr lang="km-KH" sz="2800" b="1" spc="-30" dirty="0">
                <a:solidFill>
                  <a:schemeClr val="accent3">
                    <a:lumMod val="75000"/>
                  </a:schemeClr>
                </a:solidFill>
                <a:latin typeface="Trebuchet MS" pitchFamily="34" charset="0"/>
                <a:ea typeface="MS Mincho"/>
                <a:cs typeface="Calibri"/>
              </a:rPr>
              <a:t>Kid Code : 123456789-Y</a:t>
            </a:r>
            <a:endParaRPr lang="en-US" sz="2800" b="1" spc="-30" dirty="0">
              <a:solidFill>
                <a:schemeClr val="accent3">
                  <a:lumMod val="75000"/>
                </a:schemeClr>
              </a:solidFill>
              <a:latin typeface="Trebuchet MS" pitchFamily="34" charset="0"/>
              <a:ea typeface="MS Mincho"/>
              <a:cs typeface="Calibri"/>
            </a:endParaRPr>
          </a:p>
          <a:p>
            <a:pPr algn="ctr"/>
            <a:endParaRPr lang="en-US" sz="2800" spc="-30" dirty="0">
              <a:latin typeface="Trebuchet MS" pitchFamily="34" charset="0"/>
              <a:ea typeface="MS Mincho"/>
              <a:cs typeface="Khmer OS"/>
            </a:endParaRPr>
          </a:p>
          <a:p>
            <a:pPr marL="342900" lvl="0" indent="-342900" algn="just">
              <a:lnSpc>
                <a:spcPct val="80000"/>
              </a:lnSpc>
              <a:spcBef>
                <a:spcPts val="600"/>
              </a:spcBef>
              <a:buClr>
                <a:schemeClr val="accent2">
                  <a:lumMod val="50000"/>
                </a:schemeClr>
              </a:buClr>
              <a:buFont typeface="Wingdings" pitchFamily="2" charset="2"/>
              <a:buChar char="Ø"/>
              <a:tabLst>
                <a:tab pos="2224088" algn="l"/>
              </a:tabLst>
            </a:pPr>
            <a:r>
              <a:rPr lang="en-US" sz="2800" kern="1200" dirty="0">
                <a:solidFill>
                  <a:schemeClr val="accent2">
                    <a:lumMod val="50000"/>
                  </a:schemeClr>
                </a:solidFill>
                <a:latin typeface="+mn-lt"/>
                <a:ea typeface="+mn-ea"/>
                <a:cs typeface="+mn-cs"/>
              </a:rPr>
              <a:t>123456789</a:t>
            </a:r>
            <a:r>
              <a:rPr lang="en-US" sz="2800" kern="1200" spc="-30" dirty="0">
                <a:solidFill>
                  <a:schemeClr val="accent2">
                    <a:lumMod val="50000"/>
                  </a:schemeClr>
                </a:solidFill>
                <a:latin typeface="Trebuchet MS" pitchFamily="34" charset="0"/>
                <a:ea typeface="+mn-ea"/>
                <a:cs typeface="+mn-cs"/>
              </a:rPr>
              <a:t>	</a:t>
            </a:r>
            <a:r>
              <a:rPr lang="km-KH" sz="2800" spc="-30" dirty="0">
                <a:solidFill>
                  <a:schemeClr val="accent2">
                    <a:lumMod val="50000"/>
                  </a:schemeClr>
                </a:solidFill>
                <a:latin typeface="Trebuchet MS" pitchFamily="34" charset="0"/>
                <a:ea typeface="Cambria"/>
                <a:cs typeface="Khmer Sangam MN"/>
                <a:sym typeface="Wingdings 3"/>
              </a:rPr>
              <a:t></a:t>
            </a:r>
            <a:r>
              <a:rPr lang="km-KH" sz="2800" spc="-30" dirty="0">
                <a:solidFill>
                  <a:schemeClr val="accent2">
                    <a:lumMod val="50000"/>
                  </a:schemeClr>
                </a:solidFill>
                <a:latin typeface="Trebuchet MS" pitchFamily="34" charset="0"/>
                <a:ea typeface="Cambria"/>
                <a:cs typeface="Khmer Sangam MN"/>
              </a:rPr>
              <a:t> </a:t>
            </a:r>
            <a:r>
              <a:rPr lang="en-US" sz="2800" spc="-30" dirty="0">
                <a:solidFill>
                  <a:schemeClr val="accent2">
                    <a:lumMod val="50000"/>
                  </a:schemeClr>
                </a:solidFill>
                <a:latin typeface="Trebuchet MS" pitchFamily="34" charset="0"/>
                <a:ea typeface="Cambria"/>
                <a:cs typeface="Khmer OS Siemreap"/>
              </a:rPr>
              <a:t>9 digits is random</a:t>
            </a:r>
            <a:endParaRPr lang="en-GB" sz="2800" spc="-30" dirty="0">
              <a:solidFill>
                <a:schemeClr val="accent2">
                  <a:lumMod val="50000"/>
                </a:schemeClr>
              </a:solidFill>
              <a:latin typeface="Trebuchet MS" pitchFamily="34" charset="0"/>
              <a:ea typeface="Cambria"/>
              <a:cs typeface="Khmer OS"/>
            </a:endParaRPr>
          </a:p>
          <a:p>
            <a:pPr marL="342900" lvl="0" indent="-342900" algn="just">
              <a:lnSpc>
                <a:spcPct val="80000"/>
              </a:lnSpc>
              <a:spcBef>
                <a:spcPts val="600"/>
              </a:spcBef>
              <a:buClr>
                <a:schemeClr val="accent2">
                  <a:lumMod val="50000"/>
                </a:schemeClr>
              </a:buClr>
              <a:buFont typeface="Wingdings" pitchFamily="2" charset="2"/>
              <a:buChar char="Ø"/>
              <a:tabLst>
                <a:tab pos="2224088" algn="l"/>
              </a:tabLst>
            </a:pPr>
            <a:r>
              <a:rPr lang="km-KH" sz="2800" spc="-30" dirty="0">
                <a:solidFill>
                  <a:schemeClr val="accent2">
                    <a:lumMod val="50000"/>
                  </a:schemeClr>
                </a:solidFill>
                <a:latin typeface="Trebuchet MS" pitchFamily="34" charset="0"/>
                <a:ea typeface="Cambria"/>
                <a:cs typeface="Calibri"/>
              </a:rPr>
              <a:t>Y </a:t>
            </a:r>
            <a:r>
              <a:rPr lang="en-US" sz="2800" spc="-30" dirty="0">
                <a:solidFill>
                  <a:schemeClr val="accent2">
                    <a:lumMod val="50000"/>
                  </a:schemeClr>
                </a:solidFill>
                <a:latin typeface="Trebuchet MS" pitchFamily="34" charset="0"/>
                <a:ea typeface="Cambria"/>
                <a:cs typeface="Calibri"/>
              </a:rPr>
              <a:t>	</a:t>
            </a:r>
            <a:r>
              <a:rPr lang="km-KH" sz="2800" spc="-30" dirty="0">
                <a:solidFill>
                  <a:schemeClr val="accent2">
                    <a:lumMod val="50000"/>
                  </a:schemeClr>
                </a:solidFill>
                <a:latin typeface="Trebuchet MS" pitchFamily="34" charset="0"/>
                <a:ea typeface="Cambria"/>
                <a:cs typeface="Khmer Sangam MN"/>
                <a:sym typeface="Wingdings 3"/>
              </a:rPr>
              <a:t></a:t>
            </a:r>
            <a:r>
              <a:rPr lang="km-KH" sz="2800" spc="-30" dirty="0">
                <a:solidFill>
                  <a:schemeClr val="accent2">
                    <a:lumMod val="50000"/>
                  </a:schemeClr>
                </a:solidFill>
                <a:latin typeface="Trebuchet MS" pitchFamily="34" charset="0"/>
                <a:ea typeface="Cambria"/>
                <a:cs typeface="Khmer Sangam MN"/>
              </a:rPr>
              <a:t> </a:t>
            </a:r>
            <a:r>
              <a:rPr lang="en-US" sz="2800" spc="-30" dirty="0">
                <a:solidFill>
                  <a:schemeClr val="accent2">
                    <a:lumMod val="50000"/>
                  </a:schemeClr>
                </a:solidFill>
                <a:latin typeface="Trebuchet MS" pitchFamily="34" charset="0"/>
                <a:ea typeface="Cambria"/>
                <a:cs typeface="Khmer OS Siemreap"/>
              </a:rPr>
              <a:t>Checksum</a:t>
            </a:r>
            <a:endParaRPr lang="en-US" sz="2800" spc="-30" dirty="0">
              <a:solidFill>
                <a:schemeClr val="accent2">
                  <a:lumMod val="50000"/>
                </a:schemeClr>
              </a:solidFill>
              <a:latin typeface="Trebuchet MS" pitchFamily="34" charset="0"/>
              <a:ea typeface="MS Mincho"/>
              <a:cs typeface="Khmer OS"/>
            </a:endParaRPr>
          </a:p>
          <a:p>
            <a:pPr algn="ctr"/>
            <a:endParaRPr lang="en-GB" sz="2800" spc="-30" dirty="0">
              <a:latin typeface="Trebuchet MS" pitchFamily="34" charset="0"/>
              <a:ea typeface="MS Mincho"/>
              <a:cs typeface="Khmer OS"/>
            </a:endParaRPr>
          </a:p>
        </p:txBody>
      </p:sp>
      <p:cxnSp>
        <p:nvCxnSpPr>
          <p:cNvPr id="8" name="Straight Connector 7"/>
          <p:cNvCxnSpPr/>
          <p:nvPr/>
        </p:nvCxnSpPr>
        <p:spPr>
          <a:xfrm flipV="1">
            <a:off x="0" y="1174044"/>
            <a:ext cx="91440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TM02900688[[fn=Facet]]</Template>
  <TotalTime>5009</TotalTime>
  <Words>2175</Words>
  <Application>Microsoft Office PowerPoint</Application>
  <PresentationFormat>On-screen Show (16:9)</PresentationFormat>
  <Paragraphs>127</Paragraphs>
  <Slides>13</Slides>
  <Notes>13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Slide Titles</vt:lpstr>
      </vt:variant>
      <vt:variant>
        <vt:i4>13</vt:i4>
      </vt:variant>
      <vt:variant>
        <vt:lpstr>Custom Shows</vt:lpstr>
      </vt:variant>
      <vt:variant>
        <vt:i4>1</vt:i4>
      </vt:variant>
    </vt:vector>
  </HeadingPairs>
  <TitlesOfParts>
    <vt:vector size="27" baseType="lpstr">
      <vt:lpstr>Bree Serif</vt:lpstr>
      <vt:lpstr>Khmer OS</vt:lpstr>
      <vt:lpstr>Khmer OS Siemreap</vt:lpstr>
      <vt:lpstr>Khmer Sangam MN</vt:lpstr>
      <vt:lpstr>MS Mincho</vt:lpstr>
      <vt:lpstr>ＭＳ Ｐゴシック</vt:lpstr>
      <vt:lpstr>Arial</vt:lpstr>
      <vt:lpstr>Calibri</vt:lpstr>
      <vt:lpstr>Cambria</vt:lpstr>
      <vt:lpstr>Trebuchet MS</vt:lpstr>
      <vt:lpstr>Wingdings</vt:lpstr>
      <vt:lpstr>Wingdings 3</vt:lpstr>
      <vt:lpstr>Facet</vt:lpstr>
      <vt:lpstr>Cambodian National ID  Program</vt:lpstr>
      <vt:lpstr>Contents</vt:lpstr>
      <vt:lpstr>Background</vt:lpstr>
      <vt:lpstr>Our Organization</vt:lpstr>
      <vt:lpstr>Our Organization</vt:lpstr>
      <vt:lpstr>Long Term Vision National Strategic Plan for Identification (NSPI 2017-2026)</vt:lpstr>
      <vt:lpstr>Long Term Vision National Strategic Plan for Identification (NSPI 2017-2026) Conceptual Design of CRVS</vt:lpstr>
      <vt:lpstr>Long Term Vision National Strategic Plan for Identification (NSPI 2017-2026) Integrated Population Identification System - IPIS</vt:lpstr>
      <vt:lpstr>Long Term Vision National Strategic Plan for Identification (NSPI 2017-2026) Introducing Khmer Identification Code - KIDC</vt:lpstr>
      <vt:lpstr>Implementation Plan of NSPI</vt:lpstr>
      <vt:lpstr>Implementation Plan of NSPI (cont.)</vt:lpstr>
      <vt:lpstr>Charlenges</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Cambodian eID Card</dc:title>
  <dc:creator>vanna</dc:creator>
  <cp:lastModifiedBy>Andrea De Luka</cp:lastModifiedBy>
  <cp:revision>156</cp:revision>
  <cp:lastPrinted>2017-07-15T16:24:11Z</cp:lastPrinted>
  <dcterms:modified xsi:type="dcterms:W3CDTF">2017-07-28T14:35:14Z</dcterms:modified>
</cp:coreProperties>
</file>