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548" r:id="rId1"/>
  </p:sldMasterIdLst>
  <p:notesMasterIdLst>
    <p:notesMasterId r:id="rId23"/>
  </p:notesMasterIdLst>
  <p:handoutMasterIdLst>
    <p:handoutMasterId r:id="rId24"/>
  </p:handoutMasterIdLst>
  <p:sldIdLst>
    <p:sldId id="1338" r:id="rId2"/>
    <p:sldId id="1963" r:id="rId3"/>
    <p:sldId id="1921" r:id="rId4"/>
    <p:sldId id="1936" r:id="rId5"/>
    <p:sldId id="1930" r:id="rId6"/>
    <p:sldId id="1937" r:id="rId7"/>
    <p:sldId id="1938" r:id="rId8"/>
    <p:sldId id="1940" r:id="rId9"/>
    <p:sldId id="1959" r:id="rId10"/>
    <p:sldId id="1960" r:id="rId11"/>
    <p:sldId id="1965" r:id="rId12"/>
    <p:sldId id="1962" r:id="rId13"/>
    <p:sldId id="1961" r:id="rId14"/>
    <p:sldId id="1946" r:id="rId15"/>
    <p:sldId id="1947" r:id="rId16"/>
    <p:sldId id="1955" r:id="rId17"/>
    <p:sldId id="1956" r:id="rId18"/>
    <p:sldId id="1954" r:id="rId19"/>
    <p:sldId id="1950" r:id="rId20"/>
    <p:sldId id="1964" r:id="rId21"/>
    <p:sldId id="1868" r:id="rId22"/>
  </p:sldIdLst>
  <p:sldSz cx="9144000" cy="6858000" type="screen4x3"/>
  <p:notesSz cx="6794500" cy="99314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9">
          <p15:clr>
            <a:srgbClr val="A4A3A4"/>
          </p15:clr>
        </p15:guide>
        <p15:guide id="2" pos="214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006600"/>
    <a:srgbClr val="D0E3EA"/>
    <a:srgbClr val="EDF2F9"/>
    <a:srgbClr val="FCEEE0"/>
    <a:srgbClr val="FEF9F4"/>
    <a:srgbClr val="0E114E"/>
    <a:srgbClr val="FFCC00"/>
    <a:srgbClr val="FF0000"/>
    <a:srgbClr val="24360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742" autoAdjust="0"/>
    <p:restoredTop sz="91449" autoAdjust="0"/>
  </p:normalViewPr>
  <p:slideViewPr>
    <p:cSldViewPr>
      <p:cViewPr varScale="1">
        <p:scale>
          <a:sx n="101" d="100"/>
          <a:sy n="101" d="100"/>
        </p:scale>
        <p:origin x="1602" y="102"/>
      </p:cViewPr>
      <p:guideLst>
        <p:guide orient="horz" pos="2160"/>
        <p:guide pos="2880"/>
      </p:guideLst>
    </p:cSldViewPr>
  </p:slideViewPr>
  <p:outlineViewPr>
    <p:cViewPr>
      <p:scale>
        <a:sx n="33" d="100"/>
        <a:sy n="33" d="100"/>
      </p:scale>
      <p:origin x="18" y="6426"/>
    </p:cViewPr>
  </p:outlineViewPr>
  <p:notesTextViewPr>
    <p:cViewPr>
      <p:scale>
        <a:sx n="100" d="100"/>
        <a:sy n="100" d="100"/>
      </p:scale>
      <p:origin x="0" y="0"/>
    </p:cViewPr>
  </p:notesTextViewPr>
  <p:sorterViewPr>
    <p:cViewPr>
      <p:scale>
        <a:sx n="66" d="100"/>
        <a:sy n="66" d="100"/>
      </p:scale>
      <p:origin x="0" y="4260"/>
    </p:cViewPr>
  </p:sorterViewPr>
  <p:notesViewPr>
    <p:cSldViewPr>
      <p:cViewPr varScale="1">
        <p:scale>
          <a:sx n="51" d="100"/>
          <a:sy n="51" d="100"/>
        </p:scale>
        <p:origin x="-3006" y="-108"/>
      </p:cViewPr>
      <p:guideLst>
        <p:guide orient="horz" pos="3129"/>
        <p:guide pos="214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813" cy="496888"/>
          </a:xfrm>
          <a:prstGeom prst="rect">
            <a:avLst/>
          </a:prstGeom>
        </p:spPr>
        <p:txBody>
          <a:bodyPr vert="horz" lIns="91414" tIns="45707" rIns="91414" bIns="45707" rtlCol="0"/>
          <a:lstStyle>
            <a:lvl1pPr algn="l">
              <a:defRPr sz="1200">
                <a:latin typeface="Arial" charset="0"/>
                <a:cs typeface="+mn-cs"/>
              </a:defRPr>
            </a:lvl1pPr>
          </a:lstStyle>
          <a:p>
            <a:pPr>
              <a:defRPr/>
            </a:pPr>
            <a:endParaRPr lang="en-US"/>
          </a:p>
        </p:txBody>
      </p:sp>
      <p:sp>
        <p:nvSpPr>
          <p:cNvPr id="3" name="Date Placeholder 2"/>
          <p:cNvSpPr>
            <a:spLocks noGrp="1"/>
          </p:cNvSpPr>
          <p:nvPr>
            <p:ph type="dt" sz="quarter" idx="1"/>
          </p:nvPr>
        </p:nvSpPr>
        <p:spPr>
          <a:xfrm>
            <a:off x="3848100" y="0"/>
            <a:ext cx="2944813" cy="496888"/>
          </a:xfrm>
          <a:prstGeom prst="rect">
            <a:avLst/>
          </a:prstGeom>
        </p:spPr>
        <p:txBody>
          <a:bodyPr vert="horz" lIns="91414" tIns="45707" rIns="91414" bIns="45707" rtlCol="0"/>
          <a:lstStyle>
            <a:lvl1pPr algn="r">
              <a:defRPr sz="1200">
                <a:latin typeface="Arial" charset="0"/>
                <a:cs typeface="+mn-cs"/>
              </a:defRPr>
            </a:lvl1pPr>
          </a:lstStyle>
          <a:p>
            <a:pPr>
              <a:defRPr/>
            </a:pPr>
            <a:fld id="{D9654920-8594-46A8-ADC2-EED5FF5A978D}" type="datetimeFigureOut">
              <a:rPr lang="en-US"/>
              <a:pPr>
                <a:defRPr/>
              </a:pPr>
              <a:t>20/11/2017</a:t>
            </a:fld>
            <a:endParaRPr lang="en-US"/>
          </a:p>
        </p:txBody>
      </p:sp>
      <p:sp>
        <p:nvSpPr>
          <p:cNvPr id="4" name="Footer Placeholder 3"/>
          <p:cNvSpPr>
            <a:spLocks noGrp="1"/>
          </p:cNvSpPr>
          <p:nvPr>
            <p:ph type="ftr" sz="quarter" idx="2"/>
          </p:nvPr>
        </p:nvSpPr>
        <p:spPr>
          <a:xfrm>
            <a:off x="0" y="9432925"/>
            <a:ext cx="2944813" cy="496888"/>
          </a:xfrm>
          <a:prstGeom prst="rect">
            <a:avLst/>
          </a:prstGeom>
        </p:spPr>
        <p:txBody>
          <a:bodyPr vert="horz" lIns="91414" tIns="45707" rIns="91414" bIns="45707" rtlCol="0" anchor="b"/>
          <a:lstStyle>
            <a:lvl1pPr algn="l">
              <a:defRPr sz="1200">
                <a:latin typeface="Arial" charset="0"/>
                <a:cs typeface="+mn-cs"/>
              </a:defRPr>
            </a:lvl1pPr>
          </a:lstStyle>
          <a:p>
            <a:pPr>
              <a:defRPr/>
            </a:pPr>
            <a:endParaRPr lang="en-US"/>
          </a:p>
        </p:txBody>
      </p:sp>
      <p:sp>
        <p:nvSpPr>
          <p:cNvPr id="5" name="Slide Number Placeholder 4"/>
          <p:cNvSpPr>
            <a:spLocks noGrp="1"/>
          </p:cNvSpPr>
          <p:nvPr>
            <p:ph type="sldNum" sz="quarter" idx="3"/>
          </p:nvPr>
        </p:nvSpPr>
        <p:spPr>
          <a:xfrm>
            <a:off x="3848100" y="9432925"/>
            <a:ext cx="2944813" cy="496888"/>
          </a:xfrm>
          <a:prstGeom prst="rect">
            <a:avLst/>
          </a:prstGeom>
        </p:spPr>
        <p:txBody>
          <a:bodyPr vert="horz" lIns="91414" tIns="45707" rIns="91414" bIns="45707" rtlCol="0" anchor="b"/>
          <a:lstStyle>
            <a:lvl1pPr algn="r">
              <a:defRPr sz="1200">
                <a:latin typeface="Arial" charset="0"/>
                <a:cs typeface="+mn-cs"/>
              </a:defRPr>
            </a:lvl1pPr>
          </a:lstStyle>
          <a:p>
            <a:pPr>
              <a:defRPr/>
            </a:pPr>
            <a:fld id="{34D3D1E8-4B82-4218-B87F-B36AA399F090}" type="slidenum">
              <a:rPr lang="en-US"/>
              <a:pPr>
                <a:defRPr/>
              </a:pPr>
              <a:t>‹#›</a:t>
            </a:fld>
            <a:endParaRPr lang="en-US"/>
          </a:p>
        </p:txBody>
      </p:sp>
    </p:spTree>
    <p:extLst>
      <p:ext uri="{BB962C8B-B14F-4D97-AF65-F5344CB8AC3E}">
        <p14:creationId xmlns:p14="http://schemas.microsoft.com/office/powerpoint/2010/main" val="24536508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813" cy="496888"/>
          </a:xfrm>
          <a:prstGeom prst="rect">
            <a:avLst/>
          </a:prstGeom>
        </p:spPr>
        <p:txBody>
          <a:bodyPr vert="horz" lIns="91414" tIns="45707" rIns="91414" bIns="45707" rtlCol="0"/>
          <a:lstStyle>
            <a:lvl1pPr algn="l">
              <a:defRPr sz="1200">
                <a:latin typeface="Arial" charset="0"/>
                <a:cs typeface="+mn-cs"/>
              </a:defRPr>
            </a:lvl1pPr>
          </a:lstStyle>
          <a:p>
            <a:pPr>
              <a:defRPr/>
            </a:pPr>
            <a:endParaRPr lang="en-US"/>
          </a:p>
        </p:txBody>
      </p:sp>
      <p:sp>
        <p:nvSpPr>
          <p:cNvPr id="3" name="Date Placeholder 2"/>
          <p:cNvSpPr>
            <a:spLocks noGrp="1"/>
          </p:cNvSpPr>
          <p:nvPr>
            <p:ph type="dt" idx="1"/>
          </p:nvPr>
        </p:nvSpPr>
        <p:spPr>
          <a:xfrm>
            <a:off x="3848100" y="0"/>
            <a:ext cx="2944813" cy="496888"/>
          </a:xfrm>
          <a:prstGeom prst="rect">
            <a:avLst/>
          </a:prstGeom>
        </p:spPr>
        <p:txBody>
          <a:bodyPr vert="horz" lIns="91414" tIns="45707" rIns="91414" bIns="45707" rtlCol="0"/>
          <a:lstStyle>
            <a:lvl1pPr algn="r">
              <a:defRPr sz="1200">
                <a:latin typeface="Arial" charset="0"/>
                <a:cs typeface="+mn-cs"/>
              </a:defRPr>
            </a:lvl1pPr>
          </a:lstStyle>
          <a:p>
            <a:pPr>
              <a:defRPr/>
            </a:pPr>
            <a:fld id="{57DD7E61-2368-41D6-B07F-831730AFEC64}" type="datetimeFigureOut">
              <a:rPr lang="en-US"/>
              <a:pPr>
                <a:defRPr/>
              </a:pPr>
              <a:t>20/11/2017</a:t>
            </a:fld>
            <a:endParaRPr lang="en-US"/>
          </a:p>
        </p:txBody>
      </p:sp>
      <p:sp>
        <p:nvSpPr>
          <p:cNvPr id="4" name="Slide Image Placeholder 3"/>
          <p:cNvSpPr>
            <a:spLocks noGrp="1" noRot="1" noChangeAspect="1"/>
          </p:cNvSpPr>
          <p:nvPr>
            <p:ph type="sldImg" idx="2"/>
          </p:nvPr>
        </p:nvSpPr>
        <p:spPr>
          <a:xfrm>
            <a:off x="914400" y="746125"/>
            <a:ext cx="4965700" cy="3724275"/>
          </a:xfrm>
          <a:prstGeom prst="rect">
            <a:avLst/>
          </a:prstGeom>
          <a:noFill/>
          <a:ln w="12700">
            <a:solidFill>
              <a:prstClr val="black"/>
            </a:solidFill>
          </a:ln>
        </p:spPr>
        <p:txBody>
          <a:bodyPr vert="horz" lIns="91414" tIns="45707" rIns="91414" bIns="45707" rtlCol="0" anchor="ctr"/>
          <a:lstStyle/>
          <a:p>
            <a:pPr lvl="0"/>
            <a:endParaRPr lang="en-US" noProof="0"/>
          </a:p>
        </p:txBody>
      </p:sp>
      <p:sp>
        <p:nvSpPr>
          <p:cNvPr id="5" name="Notes Placeholder 4"/>
          <p:cNvSpPr>
            <a:spLocks noGrp="1"/>
          </p:cNvSpPr>
          <p:nvPr>
            <p:ph type="body" sz="quarter" idx="3"/>
          </p:nvPr>
        </p:nvSpPr>
        <p:spPr>
          <a:xfrm>
            <a:off x="679450" y="4718050"/>
            <a:ext cx="5435600" cy="4468813"/>
          </a:xfrm>
          <a:prstGeom prst="rect">
            <a:avLst/>
          </a:prstGeom>
        </p:spPr>
        <p:txBody>
          <a:bodyPr vert="horz" lIns="91414" tIns="45707" rIns="91414" bIns="45707"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432925"/>
            <a:ext cx="2944813" cy="496888"/>
          </a:xfrm>
          <a:prstGeom prst="rect">
            <a:avLst/>
          </a:prstGeom>
        </p:spPr>
        <p:txBody>
          <a:bodyPr vert="horz" lIns="91414" tIns="45707" rIns="91414" bIns="45707" rtlCol="0" anchor="b"/>
          <a:lstStyle>
            <a:lvl1pPr algn="l">
              <a:defRPr sz="1200">
                <a:latin typeface="Arial" charset="0"/>
                <a:cs typeface="+mn-cs"/>
              </a:defRPr>
            </a:lvl1pPr>
          </a:lstStyle>
          <a:p>
            <a:pPr>
              <a:defRPr/>
            </a:pPr>
            <a:endParaRPr lang="en-US"/>
          </a:p>
        </p:txBody>
      </p:sp>
      <p:sp>
        <p:nvSpPr>
          <p:cNvPr id="7" name="Slide Number Placeholder 6"/>
          <p:cNvSpPr>
            <a:spLocks noGrp="1"/>
          </p:cNvSpPr>
          <p:nvPr>
            <p:ph type="sldNum" sz="quarter" idx="5"/>
          </p:nvPr>
        </p:nvSpPr>
        <p:spPr>
          <a:xfrm>
            <a:off x="3848100" y="9432925"/>
            <a:ext cx="2944813" cy="496888"/>
          </a:xfrm>
          <a:prstGeom prst="rect">
            <a:avLst/>
          </a:prstGeom>
        </p:spPr>
        <p:txBody>
          <a:bodyPr vert="horz" lIns="91414" tIns="45707" rIns="91414" bIns="45707" rtlCol="0" anchor="b"/>
          <a:lstStyle>
            <a:lvl1pPr algn="r">
              <a:defRPr sz="1200">
                <a:latin typeface="Arial" charset="0"/>
                <a:cs typeface="+mn-cs"/>
              </a:defRPr>
            </a:lvl1pPr>
          </a:lstStyle>
          <a:p>
            <a:pPr>
              <a:defRPr/>
            </a:pPr>
            <a:fld id="{47C8986C-28AD-4FF0-8D8E-19653AA95E34}" type="slidenum">
              <a:rPr lang="en-US"/>
              <a:pPr>
                <a:defRPr/>
              </a:pPr>
              <a:t>‹#›</a:t>
            </a:fld>
            <a:endParaRPr lang="en-US"/>
          </a:p>
        </p:txBody>
      </p:sp>
    </p:spTree>
    <p:extLst>
      <p:ext uri="{BB962C8B-B14F-4D97-AF65-F5344CB8AC3E}">
        <p14:creationId xmlns:p14="http://schemas.microsoft.com/office/powerpoint/2010/main" val="71128596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6DC25F7E-B991-49DA-9FCE-FA2B74E1F857}"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6DC25F7E-B991-49DA-9FCE-FA2B74E1F857}" type="slidenum">
              <a:rPr lang="en-US" smtClean="0"/>
              <a:pPr/>
              <a:t>21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9" name="Picture 8" descr="D:\Template Powerpoint\powerpoint bps depan.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 y="0"/>
            <a:ext cx="9144001" cy="4319587"/>
          </a:xfrm>
          <a:prstGeom prst="rect">
            <a:avLst/>
          </a:prstGeom>
          <a:noFill/>
          <a:extLst>
            <a:ext uri="{909E8E84-426E-40DD-AFC4-6F175D3DCCD1}">
              <a14:hiddenFill xmlns:a14="http://schemas.microsoft.com/office/drawing/2010/main">
                <a:solidFill>
                  <a:srgbClr val="FFFFFF"/>
                </a:solidFill>
              </a14:hiddenFill>
            </a:ext>
          </a:extLst>
        </p:spPr>
      </p:pic>
      <p:sp>
        <p:nvSpPr>
          <p:cNvPr id="13" name="Title 15"/>
          <p:cNvSpPr>
            <a:spLocks noGrp="1"/>
          </p:cNvSpPr>
          <p:nvPr>
            <p:ph type="title"/>
          </p:nvPr>
        </p:nvSpPr>
        <p:spPr>
          <a:xfrm>
            <a:off x="457200" y="2564904"/>
            <a:ext cx="8229600" cy="1143000"/>
          </a:xfrm>
        </p:spPr>
        <p:txBody>
          <a:bodyPr>
            <a:normAutofit/>
          </a:bodyPr>
          <a:lstStyle>
            <a:lvl1pPr>
              <a:defRPr sz="4400" b="1">
                <a:solidFill>
                  <a:schemeClr val="bg1"/>
                </a:solidFill>
              </a:defRPr>
            </a:lvl1pPr>
          </a:lstStyle>
          <a:p>
            <a:r>
              <a:rPr lang="en-US"/>
              <a:t>Click to edit Master title style</a:t>
            </a:r>
          </a:p>
        </p:txBody>
      </p:sp>
    </p:spTree>
    <p:extLst>
      <p:ext uri="{BB962C8B-B14F-4D97-AF65-F5344CB8AC3E}">
        <p14:creationId xmlns:p14="http://schemas.microsoft.com/office/powerpoint/2010/main" val="650989607"/>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381000"/>
          </a:xfrm>
        </p:spPr>
        <p:txBody>
          <a:bodyPr/>
          <a:lstStyle/>
          <a:p>
            <a:r>
              <a:rPr lang="en-US"/>
              <a:t>Click to edit Master title style</a:t>
            </a:r>
          </a:p>
        </p:txBody>
      </p:sp>
      <p:sp>
        <p:nvSpPr>
          <p:cNvPr id="5" name="Slide Number Placeholder 5"/>
          <p:cNvSpPr>
            <a:spLocks noGrp="1"/>
          </p:cNvSpPr>
          <p:nvPr>
            <p:ph type="sldNum" sz="quarter" idx="12"/>
          </p:nvPr>
        </p:nvSpPr>
        <p:spPr>
          <a:xfrm>
            <a:off x="7046912" y="6570751"/>
            <a:ext cx="2133600" cy="365125"/>
          </a:xfrm>
          <a:prstGeom prst="rect">
            <a:avLst/>
          </a:prstGeom>
        </p:spPr>
        <p:txBody>
          <a:bodyPr anchor="ctr"/>
          <a:lstStyle>
            <a:lvl1pPr algn="r">
              <a:defRPr sz="1200" b="1">
                <a:solidFill>
                  <a:schemeClr val="tx1"/>
                </a:solidFill>
              </a:defRPr>
            </a:lvl1pPr>
          </a:lstStyle>
          <a:p>
            <a:fld id="{C3873F9D-166D-4281-9B5A-8D63A7307FC5}" type="slidenum">
              <a:rPr lang="id-ID" smtClean="0"/>
              <a:pPr/>
              <a:t>‹#›</a:t>
            </a:fld>
            <a:endParaRPr lang="id-ID"/>
          </a:p>
        </p:txBody>
      </p:sp>
    </p:spTree>
    <p:extLst>
      <p:ext uri="{BB962C8B-B14F-4D97-AF65-F5344CB8AC3E}">
        <p14:creationId xmlns:p14="http://schemas.microsoft.com/office/powerpoint/2010/main" val="3314690523"/>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19" name="Picture 2"/>
          <p:cNvPicPr preferRelativeResize="0">
            <a:picLocks noChangeArrowheads="1"/>
          </p:cNvPicPr>
          <p:nvPr userDrawn="1"/>
        </p:nvPicPr>
        <p:blipFill>
          <a:blip r:embed="rId2" cstate="print"/>
          <a:srcRect/>
          <a:stretch>
            <a:fillRect/>
          </a:stretch>
        </p:blipFill>
        <p:spPr bwMode="auto">
          <a:xfrm>
            <a:off x="-35380" y="-21708"/>
            <a:ext cx="9189720" cy="3882756"/>
          </a:xfrm>
          <a:prstGeom prst="rect">
            <a:avLst/>
          </a:prstGeom>
          <a:noFill/>
          <a:ln w="9525">
            <a:noFill/>
            <a:miter lim="800000"/>
            <a:headEnd/>
            <a:tailEnd/>
          </a:ln>
          <a:effectLst/>
        </p:spPr>
      </p:pic>
      <p:sp>
        <p:nvSpPr>
          <p:cNvPr id="13" name="Title 15"/>
          <p:cNvSpPr>
            <a:spLocks noGrp="1"/>
          </p:cNvSpPr>
          <p:nvPr>
            <p:ph type="title"/>
          </p:nvPr>
        </p:nvSpPr>
        <p:spPr>
          <a:xfrm>
            <a:off x="484495" y="1827925"/>
            <a:ext cx="8229600" cy="1143000"/>
          </a:xfrm>
        </p:spPr>
        <p:txBody>
          <a:bodyPr>
            <a:normAutofit/>
          </a:bodyPr>
          <a:lstStyle>
            <a:lvl1pPr>
              <a:defRPr sz="4400" b="1">
                <a:solidFill>
                  <a:schemeClr val="bg1"/>
                </a:solidFill>
              </a:defRPr>
            </a:lvl1pPr>
          </a:lstStyle>
          <a:p>
            <a:r>
              <a:rPr lang="en-US"/>
              <a:t>Click to edit Master title style</a:t>
            </a:r>
          </a:p>
        </p:txBody>
      </p:sp>
      <p:pic>
        <p:nvPicPr>
          <p:cNvPr id="8" name="Picture 3" descr="D:\Template Powerpoint\logo bps.png"/>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r="74252"/>
          <a:stretch/>
        </p:blipFill>
        <p:spPr bwMode="auto">
          <a:xfrm>
            <a:off x="251520" y="188640"/>
            <a:ext cx="741479" cy="56673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userDrawn="1"/>
        </p:nvSpPr>
        <p:spPr>
          <a:xfrm>
            <a:off x="992999" y="236220"/>
            <a:ext cx="2969401" cy="4505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400" b="1" i="1" dirty="0">
                <a:latin typeface="Arial" pitchFamily="34" charset="0"/>
              </a:rPr>
              <a:t>BPS – STATISTICS</a:t>
            </a:r>
            <a:r>
              <a:rPr lang="id-ID" sz="1400" b="1" i="1" baseline="0" dirty="0">
                <a:latin typeface="Arial" pitchFamily="34" charset="0"/>
              </a:rPr>
              <a:t> INDONESIA</a:t>
            </a:r>
            <a:endParaRPr lang="en-US" sz="1400" b="1" i="1" dirty="0">
              <a:latin typeface="Arial" pitchFamily="34" charset="0"/>
            </a:endParaRPr>
          </a:p>
        </p:txBody>
      </p:sp>
    </p:spTree>
    <p:extLst>
      <p:ext uri="{BB962C8B-B14F-4D97-AF65-F5344CB8AC3E}">
        <p14:creationId xmlns:p14="http://schemas.microsoft.com/office/powerpoint/2010/main" val="1114009678"/>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19" name="Picture 2"/>
          <p:cNvPicPr preferRelativeResize="0">
            <a:picLocks noChangeArrowheads="1"/>
          </p:cNvPicPr>
          <p:nvPr userDrawn="1"/>
        </p:nvPicPr>
        <p:blipFill>
          <a:blip r:embed="rId2" cstate="print"/>
          <a:srcRect/>
          <a:stretch>
            <a:fillRect/>
          </a:stretch>
        </p:blipFill>
        <p:spPr bwMode="auto">
          <a:xfrm>
            <a:off x="-35380" y="-21708"/>
            <a:ext cx="9189720" cy="4700016"/>
          </a:xfrm>
          <a:prstGeom prst="rect">
            <a:avLst/>
          </a:prstGeom>
          <a:noFill/>
          <a:ln w="9525">
            <a:noFill/>
            <a:miter lim="800000"/>
            <a:headEnd/>
            <a:tailEnd/>
          </a:ln>
          <a:effectLst/>
        </p:spPr>
      </p:pic>
      <p:sp>
        <p:nvSpPr>
          <p:cNvPr id="13" name="Title 15"/>
          <p:cNvSpPr>
            <a:spLocks noGrp="1"/>
          </p:cNvSpPr>
          <p:nvPr>
            <p:ph type="title"/>
          </p:nvPr>
        </p:nvSpPr>
        <p:spPr>
          <a:xfrm>
            <a:off x="457200" y="2564904"/>
            <a:ext cx="8229600" cy="1143000"/>
          </a:xfrm>
        </p:spPr>
        <p:txBody>
          <a:bodyPr>
            <a:normAutofit/>
          </a:bodyPr>
          <a:lstStyle>
            <a:lvl1pPr>
              <a:defRPr sz="4400" b="1">
                <a:solidFill>
                  <a:schemeClr val="bg1"/>
                </a:solidFill>
              </a:defRPr>
            </a:lvl1pPr>
          </a:lstStyle>
          <a:p>
            <a:r>
              <a:rPr lang="en-US"/>
              <a:t>Click to edit Master title style</a:t>
            </a:r>
          </a:p>
        </p:txBody>
      </p:sp>
      <p:pic>
        <p:nvPicPr>
          <p:cNvPr id="8" name="Picture 3" descr="D:\Template Powerpoint\logo bps.png"/>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r="74252"/>
          <a:stretch/>
        </p:blipFill>
        <p:spPr bwMode="auto">
          <a:xfrm>
            <a:off x="251520" y="188640"/>
            <a:ext cx="741479" cy="56673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D:\Template Powerpoint\logo bps.png"/>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26495"/>
          <a:stretch/>
        </p:blipFill>
        <p:spPr bwMode="auto">
          <a:xfrm>
            <a:off x="992999" y="188640"/>
            <a:ext cx="2116730" cy="56673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userDrawn="1"/>
        </p:nvPicPr>
        <p:blipFill rotWithShape="1">
          <a:blip r:embed="rId4" cstate="print">
            <a:extLst>
              <a:ext uri="{28A0092B-C50C-407E-A947-70E740481C1C}">
                <a14:useLocalDpi xmlns:a14="http://schemas.microsoft.com/office/drawing/2010/main" val="0"/>
              </a:ext>
            </a:extLst>
          </a:blip>
          <a:srcRect l="34997" t="31273" r="35048" b="39412"/>
          <a:stretch/>
        </p:blipFill>
        <p:spPr>
          <a:xfrm>
            <a:off x="7070763" y="0"/>
            <a:ext cx="2318657" cy="1073194"/>
          </a:xfrm>
          <a:prstGeom prst="rect">
            <a:avLst/>
          </a:prstGeom>
        </p:spPr>
      </p:pic>
      <p:sp>
        <p:nvSpPr>
          <p:cNvPr id="14" name="Picture Placeholder 7"/>
          <p:cNvSpPr>
            <a:spLocks noGrp="1"/>
          </p:cNvSpPr>
          <p:nvPr>
            <p:ph type="pic" sz="quarter" idx="13"/>
          </p:nvPr>
        </p:nvSpPr>
        <p:spPr>
          <a:xfrm>
            <a:off x="0" y="4690824"/>
            <a:ext cx="2286000" cy="2167176"/>
          </a:xfrm>
          <a:prstGeom prst="rect">
            <a:avLst/>
          </a:prstGeom>
        </p:spPr>
        <p:txBody>
          <a:bodyPr/>
          <a:lstStyle/>
          <a:p>
            <a:endParaRPr lang="en-US" dirty="0"/>
          </a:p>
        </p:txBody>
      </p:sp>
      <p:sp>
        <p:nvSpPr>
          <p:cNvPr id="15" name="Picture Placeholder 7"/>
          <p:cNvSpPr>
            <a:spLocks noGrp="1"/>
          </p:cNvSpPr>
          <p:nvPr>
            <p:ph type="pic" sz="quarter" idx="14"/>
          </p:nvPr>
        </p:nvSpPr>
        <p:spPr>
          <a:xfrm>
            <a:off x="2313108" y="4690824"/>
            <a:ext cx="2286000" cy="2167176"/>
          </a:xfrm>
          <a:prstGeom prst="rect">
            <a:avLst/>
          </a:prstGeom>
        </p:spPr>
        <p:txBody>
          <a:bodyPr/>
          <a:lstStyle/>
          <a:p>
            <a:endParaRPr lang="en-US" dirty="0"/>
          </a:p>
        </p:txBody>
      </p:sp>
      <p:sp>
        <p:nvSpPr>
          <p:cNvPr id="16" name="Picture Placeholder 7"/>
          <p:cNvSpPr>
            <a:spLocks noGrp="1"/>
          </p:cNvSpPr>
          <p:nvPr>
            <p:ph type="pic" sz="quarter" idx="15"/>
          </p:nvPr>
        </p:nvSpPr>
        <p:spPr>
          <a:xfrm>
            <a:off x="4625790" y="4686834"/>
            <a:ext cx="2286000" cy="2171166"/>
          </a:xfrm>
          <a:prstGeom prst="rect">
            <a:avLst/>
          </a:prstGeom>
        </p:spPr>
        <p:txBody>
          <a:bodyPr/>
          <a:lstStyle/>
          <a:p>
            <a:endParaRPr lang="en-US" dirty="0"/>
          </a:p>
        </p:txBody>
      </p:sp>
      <p:sp>
        <p:nvSpPr>
          <p:cNvPr id="17" name="Picture Placeholder 7"/>
          <p:cNvSpPr>
            <a:spLocks noGrp="1"/>
          </p:cNvSpPr>
          <p:nvPr>
            <p:ph type="pic" sz="quarter" idx="16"/>
          </p:nvPr>
        </p:nvSpPr>
        <p:spPr>
          <a:xfrm>
            <a:off x="6935427" y="4690824"/>
            <a:ext cx="2208573" cy="2167176"/>
          </a:xfrm>
          <a:prstGeom prst="rect">
            <a:avLst/>
          </a:prstGeom>
        </p:spPr>
        <p:txBody>
          <a:bodyPr/>
          <a:lstStyle/>
          <a:p>
            <a:endParaRPr lang="en-US" dirty="0"/>
          </a:p>
        </p:txBody>
      </p:sp>
    </p:spTree>
    <p:extLst>
      <p:ext uri="{BB962C8B-B14F-4D97-AF65-F5344CB8AC3E}">
        <p14:creationId xmlns:p14="http://schemas.microsoft.com/office/powerpoint/2010/main" val="545980927"/>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482754"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26725" r="64546" b="3615"/>
          <a:stretch/>
        </p:blipFill>
        <p:spPr bwMode="auto">
          <a:xfrm>
            <a:off x="392566" y="2726485"/>
            <a:ext cx="3914579" cy="363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itle 18"/>
          <p:cNvSpPr>
            <a:spLocks noGrp="1"/>
          </p:cNvSpPr>
          <p:nvPr>
            <p:ph type="title"/>
          </p:nvPr>
        </p:nvSpPr>
        <p:spPr>
          <a:xfrm>
            <a:off x="651665" y="3019490"/>
            <a:ext cx="3445212" cy="3054963"/>
          </a:xfrm>
        </p:spPr>
        <p:txBody>
          <a:bodyPr>
            <a:normAutofit/>
          </a:bodyPr>
          <a:lstStyle>
            <a:lvl1pPr>
              <a:defRPr sz="5400">
                <a:solidFill>
                  <a:schemeClr val="bg1"/>
                </a:solidFill>
              </a:defRPr>
            </a:lvl1pPr>
          </a:lstStyle>
          <a:p>
            <a:r>
              <a:rPr lang="en-US" dirty="0"/>
              <a:t>Click to edit Master title style</a:t>
            </a:r>
          </a:p>
        </p:txBody>
      </p:sp>
      <p:sp>
        <p:nvSpPr>
          <p:cNvPr id="24" name="Text Placeholder 23"/>
          <p:cNvSpPr>
            <a:spLocks noGrp="1"/>
          </p:cNvSpPr>
          <p:nvPr>
            <p:ph type="body" sz="quarter" idx="10"/>
          </p:nvPr>
        </p:nvSpPr>
        <p:spPr>
          <a:xfrm>
            <a:off x="5107261" y="2777166"/>
            <a:ext cx="3456384" cy="503560"/>
          </a:xfrm>
          <a:noFill/>
          <a:ln>
            <a:noFill/>
          </a:ln>
        </p:spPr>
        <p:txBody>
          <a:bodyPr>
            <a:noAutofit/>
          </a:bodyPr>
          <a:lstStyle>
            <a:lvl1pPr marL="0" indent="0" algn="ctr">
              <a:buNone/>
              <a:defRPr sz="2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a:t>
            </a:r>
          </a:p>
        </p:txBody>
      </p:sp>
      <p:sp>
        <p:nvSpPr>
          <p:cNvPr id="27" name="Text Placeholder 23"/>
          <p:cNvSpPr>
            <a:spLocks noGrp="1"/>
          </p:cNvSpPr>
          <p:nvPr>
            <p:ph type="body" sz="quarter" idx="13"/>
          </p:nvPr>
        </p:nvSpPr>
        <p:spPr>
          <a:xfrm>
            <a:off x="4802257" y="3396498"/>
            <a:ext cx="4023360" cy="548640"/>
          </a:xfrm>
          <a:solidFill>
            <a:schemeClr val="tx2">
              <a:lumMod val="40000"/>
              <a:lumOff val="60000"/>
            </a:schemeClr>
          </a:solidFill>
        </p:spPr>
        <p:txBody>
          <a:bodyPr anchor="ctr">
            <a:noAutofit/>
          </a:bodyPr>
          <a:lstStyle>
            <a:lvl1pPr marL="342900" indent="-342900">
              <a:buFont typeface="Wingdings" pitchFamily="2" charset="2"/>
              <a:buChar char="ü"/>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28" name="Text Placeholder 23"/>
          <p:cNvSpPr>
            <a:spLocks noGrp="1"/>
          </p:cNvSpPr>
          <p:nvPr>
            <p:ph type="body" sz="quarter" idx="14"/>
          </p:nvPr>
        </p:nvSpPr>
        <p:spPr>
          <a:xfrm>
            <a:off x="4790391" y="3986221"/>
            <a:ext cx="4023360" cy="548640"/>
          </a:xfrm>
          <a:solidFill>
            <a:schemeClr val="accent1">
              <a:lumMod val="20000"/>
              <a:lumOff val="80000"/>
            </a:schemeClr>
          </a:solidFill>
        </p:spPr>
        <p:txBody>
          <a:bodyPr anchor="ctr">
            <a:noAutofit/>
          </a:bodyPr>
          <a:lstStyle>
            <a:lvl1pPr marL="342900" indent="-342900">
              <a:buFont typeface="Wingdings" pitchFamily="2" charset="2"/>
              <a:buChar char="ü"/>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31" name="Text Placeholder 23"/>
          <p:cNvSpPr>
            <a:spLocks noGrp="1"/>
          </p:cNvSpPr>
          <p:nvPr>
            <p:ph type="body" sz="quarter" idx="15"/>
          </p:nvPr>
        </p:nvSpPr>
        <p:spPr>
          <a:xfrm>
            <a:off x="4790391" y="4586864"/>
            <a:ext cx="4023360" cy="548640"/>
          </a:xfrm>
          <a:solidFill>
            <a:schemeClr val="tx2">
              <a:lumMod val="40000"/>
              <a:lumOff val="60000"/>
            </a:schemeClr>
          </a:solidFill>
        </p:spPr>
        <p:txBody>
          <a:bodyPr anchor="ctr">
            <a:noAutofit/>
          </a:bodyPr>
          <a:lstStyle>
            <a:lvl1pPr marL="342900" indent="-342900">
              <a:buFont typeface="Wingdings" pitchFamily="2" charset="2"/>
              <a:buChar char="ü"/>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32" name="Text Placeholder 23"/>
          <p:cNvSpPr>
            <a:spLocks noGrp="1"/>
          </p:cNvSpPr>
          <p:nvPr>
            <p:ph type="body" sz="quarter" idx="16"/>
          </p:nvPr>
        </p:nvSpPr>
        <p:spPr>
          <a:xfrm>
            <a:off x="4795922" y="5186792"/>
            <a:ext cx="4023360" cy="548640"/>
          </a:xfrm>
          <a:solidFill>
            <a:schemeClr val="accent1">
              <a:lumMod val="20000"/>
              <a:lumOff val="80000"/>
            </a:schemeClr>
          </a:solidFill>
        </p:spPr>
        <p:txBody>
          <a:bodyPr anchor="ctr">
            <a:noAutofit/>
          </a:bodyPr>
          <a:lstStyle>
            <a:lvl1pPr marL="342900" indent="-342900">
              <a:buFont typeface="Wingdings" pitchFamily="2" charset="2"/>
              <a:buChar char="ü"/>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33" name="Text Placeholder 23"/>
          <p:cNvSpPr>
            <a:spLocks noGrp="1"/>
          </p:cNvSpPr>
          <p:nvPr>
            <p:ph type="body" sz="quarter" idx="17"/>
          </p:nvPr>
        </p:nvSpPr>
        <p:spPr>
          <a:xfrm>
            <a:off x="4788024" y="5781571"/>
            <a:ext cx="4023360" cy="548640"/>
          </a:xfrm>
          <a:solidFill>
            <a:schemeClr val="tx2">
              <a:lumMod val="40000"/>
              <a:lumOff val="60000"/>
            </a:schemeClr>
          </a:solidFill>
        </p:spPr>
        <p:txBody>
          <a:bodyPr anchor="ctr">
            <a:noAutofit/>
          </a:bodyPr>
          <a:lstStyle>
            <a:lvl1pPr marL="342900" indent="-342900">
              <a:buFont typeface="Wingdings" pitchFamily="2" charset="2"/>
              <a:buChar char="ü"/>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36" name="Text Placeholder 23"/>
          <p:cNvSpPr>
            <a:spLocks noGrp="1"/>
          </p:cNvSpPr>
          <p:nvPr>
            <p:ph type="body" sz="quarter" idx="19"/>
          </p:nvPr>
        </p:nvSpPr>
        <p:spPr>
          <a:xfrm>
            <a:off x="4788024" y="2762085"/>
            <a:ext cx="4023360" cy="548640"/>
          </a:xfrm>
          <a:solidFill>
            <a:schemeClr val="accent1">
              <a:lumMod val="20000"/>
              <a:lumOff val="80000"/>
            </a:schemeClr>
          </a:solidFill>
        </p:spPr>
        <p:txBody>
          <a:bodyPr anchor="ctr">
            <a:noAutofit/>
          </a:bodyPr>
          <a:lstStyle>
            <a:lvl1pPr marL="342900" indent="-342900" algn="l">
              <a:buFont typeface="Wingdings" pitchFamily="2" charset="2"/>
              <a:buChar char="ü"/>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38" name="Picture Placeholder 37"/>
          <p:cNvSpPr>
            <a:spLocks noGrp="1"/>
          </p:cNvSpPr>
          <p:nvPr>
            <p:ph type="pic" sz="quarter" idx="20"/>
          </p:nvPr>
        </p:nvSpPr>
        <p:spPr>
          <a:xfrm>
            <a:off x="-10634" y="412461"/>
            <a:ext cx="2286000" cy="1917576"/>
          </a:xfrm>
        </p:spPr>
        <p:txBody>
          <a:bodyPr/>
          <a:lstStyle/>
          <a:p>
            <a:endParaRPr lang="en-US"/>
          </a:p>
        </p:txBody>
      </p:sp>
      <p:sp>
        <p:nvSpPr>
          <p:cNvPr id="39" name="Picture Placeholder 37"/>
          <p:cNvSpPr>
            <a:spLocks noGrp="1"/>
          </p:cNvSpPr>
          <p:nvPr>
            <p:ph type="pic" sz="quarter" idx="21"/>
          </p:nvPr>
        </p:nvSpPr>
        <p:spPr>
          <a:xfrm>
            <a:off x="2275367" y="412461"/>
            <a:ext cx="2286000" cy="1917576"/>
          </a:xfrm>
        </p:spPr>
        <p:txBody>
          <a:bodyPr/>
          <a:lstStyle/>
          <a:p>
            <a:endParaRPr lang="en-US"/>
          </a:p>
        </p:txBody>
      </p:sp>
      <p:sp>
        <p:nvSpPr>
          <p:cNvPr id="40" name="Picture Placeholder 37"/>
          <p:cNvSpPr>
            <a:spLocks noGrp="1"/>
          </p:cNvSpPr>
          <p:nvPr>
            <p:ph type="pic" sz="quarter" idx="22"/>
          </p:nvPr>
        </p:nvSpPr>
        <p:spPr>
          <a:xfrm>
            <a:off x="4576945" y="412461"/>
            <a:ext cx="2286000" cy="1917576"/>
          </a:xfrm>
        </p:spPr>
        <p:txBody>
          <a:bodyPr/>
          <a:lstStyle/>
          <a:p>
            <a:endParaRPr lang="en-US"/>
          </a:p>
        </p:txBody>
      </p:sp>
      <p:sp>
        <p:nvSpPr>
          <p:cNvPr id="41" name="Picture Placeholder 37"/>
          <p:cNvSpPr>
            <a:spLocks noGrp="1"/>
          </p:cNvSpPr>
          <p:nvPr>
            <p:ph type="pic" sz="quarter" idx="23"/>
          </p:nvPr>
        </p:nvSpPr>
        <p:spPr>
          <a:xfrm>
            <a:off x="6873246" y="417970"/>
            <a:ext cx="2286000" cy="1917576"/>
          </a:xfrm>
        </p:spPr>
        <p:txBody>
          <a:bodyPr/>
          <a:lstStyle/>
          <a:p>
            <a:endParaRPr lang="en-US"/>
          </a:p>
        </p:txBody>
      </p:sp>
      <p:sp>
        <p:nvSpPr>
          <p:cNvPr id="16" name="Slide Number Placeholder 5"/>
          <p:cNvSpPr>
            <a:spLocks noGrp="1"/>
          </p:cNvSpPr>
          <p:nvPr>
            <p:ph type="sldNum" sz="quarter" idx="12"/>
          </p:nvPr>
        </p:nvSpPr>
        <p:spPr>
          <a:xfrm>
            <a:off x="7046912" y="6570751"/>
            <a:ext cx="2133600" cy="365125"/>
          </a:xfrm>
          <a:prstGeom prst="rect">
            <a:avLst/>
          </a:prstGeom>
        </p:spPr>
        <p:txBody>
          <a:bodyPr anchor="ctr"/>
          <a:lstStyle>
            <a:lvl1pPr algn="r">
              <a:defRPr sz="1200" b="1">
                <a:solidFill>
                  <a:schemeClr val="tx1"/>
                </a:solidFill>
              </a:defRPr>
            </a:lvl1pPr>
          </a:lstStyle>
          <a:p>
            <a:fld id="{C3873F9D-166D-4281-9B5A-8D63A7307FC5}" type="slidenum">
              <a:rPr lang="id-ID" smtClean="0"/>
              <a:pPr/>
              <a:t>‹#›</a:t>
            </a:fld>
            <a:endParaRPr lang="id-ID" dirty="0"/>
          </a:p>
        </p:txBody>
      </p:sp>
    </p:spTree>
    <p:extLst>
      <p:ext uri="{BB962C8B-B14F-4D97-AF65-F5344CB8AC3E}">
        <p14:creationId xmlns:p14="http://schemas.microsoft.com/office/powerpoint/2010/main" val="2462467818"/>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20" name="Picture 19" descr="D:\Template Powerpoint\powerpoint bps depan.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35031" r="25530" b="3065"/>
          <a:stretch/>
        </p:blipFill>
        <p:spPr bwMode="auto">
          <a:xfrm>
            <a:off x="392566" y="2781596"/>
            <a:ext cx="3931920" cy="3623874"/>
          </a:xfrm>
          <a:prstGeom prst="rect">
            <a:avLst/>
          </a:prstGeom>
          <a:noFill/>
          <a:extLst>
            <a:ext uri="{909E8E84-426E-40DD-AFC4-6F175D3DCCD1}">
              <a14:hiddenFill xmlns:a14="http://schemas.microsoft.com/office/drawing/2010/main">
                <a:solidFill>
                  <a:srgbClr val="FFFFFF"/>
                </a:solidFill>
              </a14:hiddenFill>
            </a:ext>
          </a:extLst>
        </p:spPr>
      </p:pic>
      <p:sp>
        <p:nvSpPr>
          <p:cNvPr id="19" name="Title 18"/>
          <p:cNvSpPr>
            <a:spLocks noGrp="1"/>
          </p:cNvSpPr>
          <p:nvPr>
            <p:ph type="title"/>
          </p:nvPr>
        </p:nvSpPr>
        <p:spPr>
          <a:xfrm>
            <a:off x="651665" y="3080865"/>
            <a:ext cx="3445212" cy="3054963"/>
          </a:xfrm>
        </p:spPr>
        <p:txBody>
          <a:bodyPr>
            <a:normAutofit/>
          </a:bodyPr>
          <a:lstStyle>
            <a:lvl1pPr>
              <a:defRPr sz="5400">
                <a:solidFill>
                  <a:schemeClr val="bg1"/>
                </a:solidFill>
              </a:defRPr>
            </a:lvl1pPr>
          </a:lstStyle>
          <a:p>
            <a:r>
              <a:rPr lang="en-US" dirty="0"/>
              <a:t>Click to edit Master title style</a:t>
            </a:r>
          </a:p>
        </p:txBody>
      </p:sp>
      <p:sp>
        <p:nvSpPr>
          <p:cNvPr id="36" name="Text Placeholder 23"/>
          <p:cNvSpPr>
            <a:spLocks noGrp="1"/>
          </p:cNvSpPr>
          <p:nvPr>
            <p:ph type="body" sz="quarter" idx="19" hasCustomPrompt="1"/>
          </p:nvPr>
        </p:nvSpPr>
        <p:spPr>
          <a:xfrm>
            <a:off x="4788024" y="2780927"/>
            <a:ext cx="4023360" cy="3677769"/>
          </a:xfrm>
          <a:solidFill>
            <a:schemeClr val="accent5">
              <a:lumMod val="20000"/>
              <a:lumOff val="80000"/>
            </a:schemeClr>
          </a:solidFill>
        </p:spPr>
        <p:txBody>
          <a:bodyPr tIns="182880" anchor="t">
            <a:noAutofit/>
          </a:bodyPr>
          <a:lstStyle>
            <a:lvl1pPr marL="342900" indent="-342900" algn="l">
              <a:lnSpc>
                <a:spcPct val="150000"/>
              </a:lnSpc>
              <a:buFont typeface="Wingdings" pitchFamily="2" charset="2"/>
              <a:buChar char="q"/>
              <a:defRPr sz="2000">
                <a:solidFill>
                  <a:sysClr val="windowText" lastClr="00000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item styles</a:t>
            </a:r>
          </a:p>
          <a:p>
            <a:pPr lvl="0"/>
            <a:r>
              <a:rPr lang="en-US" dirty="0"/>
              <a:t>Click to edit Master item styles</a:t>
            </a:r>
          </a:p>
          <a:p>
            <a:pPr lvl="0"/>
            <a:r>
              <a:rPr lang="en-US" dirty="0"/>
              <a:t>Click to edit Master item styles</a:t>
            </a:r>
          </a:p>
          <a:p>
            <a:pPr lvl="0"/>
            <a:r>
              <a:rPr lang="en-US" dirty="0"/>
              <a:t>Click to edit Master item styles</a:t>
            </a:r>
          </a:p>
          <a:p>
            <a:pPr lvl="0"/>
            <a:r>
              <a:rPr lang="en-US" dirty="0"/>
              <a:t>Click to edit Master item styles</a:t>
            </a:r>
          </a:p>
          <a:p>
            <a:pPr lvl="0"/>
            <a:r>
              <a:rPr lang="en-US" dirty="0"/>
              <a:t>Click to edit Master item styles</a:t>
            </a:r>
          </a:p>
        </p:txBody>
      </p:sp>
      <p:sp>
        <p:nvSpPr>
          <p:cNvPr id="15" name="Picture Placeholder 37"/>
          <p:cNvSpPr>
            <a:spLocks noGrp="1"/>
          </p:cNvSpPr>
          <p:nvPr>
            <p:ph type="pic" sz="quarter" idx="20"/>
          </p:nvPr>
        </p:nvSpPr>
        <p:spPr>
          <a:xfrm>
            <a:off x="-10634" y="412461"/>
            <a:ext cx="2286000" cy="1917576"/>
          </a:xfrm>
        </p:spPr>
        <p:txBody>
          <a:bodyPr/>
          <a:lstStyle/>
          <a:p>
            <a:endParaRPr lang="en-US"/>
          </a:p>
        </p:txBody>
      </p:sp>
      <p:sp>
        <p:nvSpPr>
          <p:cNvPr id="16" name="Picture Placeholder 37"/>
          <p:cNvSpPr>
            <a:spLocks noGrp="1"/>
          </p:cNvSpPr>
          <p:nvPr>
            <p:ph type="pic" sz="quarter" idx="21"/>
          </p:nvPr>
        </p:nvSpPr>
        <p:spPr>
          <a:xfrm>
            <a:off x="2275367" y="412461"/>
            <a:ext cx="2286000" cy="1917576"/>
          </a:xfrm>
        </p:spPr>
        <p:txBody>
          <a:bodyPr/>
          <a:lstStyle/>
          <a:p>
            <a:endParaRPr lang="en-US"/>
          </a:p>
        </p:txBody>
      </p:sp>
      <p:sp>
        <p:nvSpPr>
          <p:cNvPr id="17" name="Picture Placeholder 37"/>
          <p:cNvSpPr>
            <a:spLocks noGrp="1"/>
          </p:cNvSpPr>
          <p:nvPr>
            <p:ph type="pic" sz="quarter" idx="22"/>
          </p:nvPr>
        </p:nvSpPr>
        <p:spPr>
          <a:xfrm>
            <a:off x="4576945" y="412461"/>
            <a:ext cx="2286000" cy="1917576"/>
          </a:xfrm>
        </p:spPr>
        <p:txBody>
          <a:bodyPr/>
          <a:lstStyle/>
          <a:p>
            <a:endParaRPr lang="en-US"/>
          </a:p>
        </p:txBody>
      </p:sp>
      <p:sp>
        <p:nvSpPr>
          <p:cNvPr id="18" name="Picture Placeholder 37"/>
          <p:cNvSpPr>
            <a:spLocks noGrp="1"/>
          </p:cNvSpPr>
          <p:nvPr>
            <p:ph type="pic" sz="quarter" idx="23"/>
          </p:nvPr>
        </p:nvSpPr>
        <p:spPr>
          <a:xfrm>
            <a:off x="6873246" y="417970"/>
            <a:ext cx="2286000" cy="1917576"/>
          </a:xfrm>
        </p:spPr>
        <p:txBody>
          <a:bodyPr/>
          <a:lstStyle/>
          <a:p>
            <a:endParaRPr lang="en-US"/>
          </a:p>
        </p:txBody>
      </p:sp>
      <p:pic>
        <p:nvPicPr>
          <p:cNvPr id="21" name="Picture 20" descr="D:\Template Powerpoint\powerpoint bps depan.jpg"/>
          <p:cNvPicPr preferRelativeResize="0">
            <a:picLocks noChangeArrowheads="1"/>
          </p:cNvPicPr>
          <p:nvPr userDrawn="1"/>
        </p:nvPicPr>
        <p:blipFill rotWithShape="1">
          <a:blip r:embed="rId3" cstate="print">
            <a:extLst>
              <a:ext uri="{28A0092B-C50C-407E-A947-70E740481C1C}">
                <a14:useLocalDpi xmlns:a14="http://schemas.microsoft.com/office/drawing/2010/main" val="0"/>
              </a:ext>
            </a:extLst>
          </a:blip>
          <a:srcRect t="98236"/>
          <a:stretch/>
        </p:blipFill>
        <p:spPr bwMode="auto">
          <a:xfrm>
            <a:off x="392566" y="6403833"/>
            <a:ext cx="3931920" cy="54864"/>
          </a:xfrm>
          <a:prstGeom prst="rect">
            <a:avLst/>
          </a:prstGeom>
          <a:noFill/>
          <a:extLst>
            <a:ext uri="{909E8E84-426E-40DD-AFC4-6F175D3DCCD1}">
              <a14:hiddenFill xmlns:a14="http://schemas.microsoft.com/office/drawing/2010/main">
                <a:solidFill>
                  <a:srgbClr val="FFFFFF"/>
                </a:solidFill>
              </a14:hiddenFill>
            </a:ext>
          </a:extLst>
        </p:spPr>
      </p:pic>
      <p:sp>
        <p:nvSpPr>
          <p:cNvPr id="11" name="Slide Number Placeholder 5"/>
          <p:cNvSpPr>
            <a:spLocks noGrp="1"/>
          </p:cNvSpPr>
          <p:nvPr>
            <p:ph type="sldNum" sz="quarter" idx="12"/>
          </p:nvPr>
        </p:nvSpPr>
        <p:spPr>
          <a:xfrm>
            <a:off x="7046912" y="6570751"/>
            <a:ext cx="2133600" cy="365125"/>
          </a:xfrm>
          <a:prstGeom prst="rect">
            <a:avLst/>
          </a:prstGeom>
        </p:spPr>
        <p:txBody>
          <a:bodyPr anchor="ctr"/>
          <a:lstStyle>
            <a:lvl1pPr algn="r">
              <a:defRPr sz="1200" b="1">
                <a:solidFill>
                  <a:schemeClr val="tx1"/>
                </a:solidFill>
              </a:defRPr>
            </a:lvl1pPr>
          </a:lstStyle>
          <a:p>
            <a:fld id="{C3873F9D-166D-4281-9B5A-8D63A7307FC5}" type="slidenum">
              <a:rPr lang="id-ID" smtClean="0"/>
              <a:pPr/>
              <a:t>‹#›</a:t>
            </a:fld>
            <a:endParaRPr lang="id-ID"/>
          </a:p>
        </p:txBody>
      </p:sp>
    </p:spTree>
    <p:extLst>
      <p:ext uri="{BB962C8B-B14F-4D97-AF65-F5344CB8AC3E}">
        <p14:creationId xmlns:p14="http://schemas.microsoft.com/office/powerpoint/2010/main" val="419913104"/>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15" name="Picture 2" descr="D:\Template Powerpoint\background.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1" cy="89852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Template Powerpoint\logo bps.png"/>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r="74252"/>
          <a:stretch/>
        </p:blipFill>
        <p:spPr bwMode="auto">
          <a:xfrm>
            <a:off x="240665" y="165893"/>
            <a:ext cx="741479" cy="566738"/>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2"/>
          </p:nvPr>
        </p:nvSpPr>
        <p:spPr>
          <a:xfrm>
            <a:off x="7046912" y="6570751"/>
            <a:ext cx="2133600" cy="365125"/>
          </a:xfrm>
          <a:prstGeom prst="rect">
            <a:avLst/>
          </a:prstGeom>
        </p:spPr>
        <p:txBody>
          <a:bodyPr anchor="ctr"/>
          <a:lstStyle>
            <a:lvl1pPr algn="r">
              <a:defRPr sz="1200" b="1">
                <a:solidFill>
                  <a:schemeClr val="tx1"/>
                </a:solidFill>
              </a:defRPr>
            </a:lvl1pPr>
          </a:lstStyle>
          <a:p>
            <a:fld id="{C3873F9D-166D-4281-9B5A-8D63A7307FC5}" type="slidenum">
              <a:rPr lang="id-ID" smtClean="0"/>
              <a:pPr/>
              <a:t>‹#›</a:t>
            </a:fld>
            <a:endParaRPr lang="id-ID"/>
          </a:p>
        </p:txBody>
      </p:sp>
      <p:pic>
        <p:nvPicPr>
          <p:cNvPr id="7" name="Picture 3" descr="D:\Template Powerpoint\logo bps.png"/>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26495"/>
          <a:stretch/>
        </p:blipFill>
        <p:spPr bwMode="auto">
          <a:xfrm>
            <a:off x="1086522" y="188640"/>
            <a:ext cx="2116730" cy="56673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D:\Template Powerpoint\pelopor data statistik.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464425" y="-3430"/>
            <a:ext cx="1679575" cy="850900"/>
          </a:xfrm>
          <a:prstGeom prst="rect">
            <a:avLst/>
          </a:prstGeom>
          <a:noFill/>
          <a:extLst>
            <a:ext uri="{909E8E84-426E-40DD-AFC4-6F175D3DCCD1}">
              <a14:hiddenFill xmlns:a14="http://schemas.microsoft.com/office/drawing/2010/main">
                <a:solidFill>
                  <a:srgbClr val="FFFFFF"/>
                </a:solidFill>
              </a14:hiddenFill>
            </a:ext>
          </a:extLst>
        </p:spPr>
      </p:pic>
      <p:sp>
        <p:nvSpPr>
          <p:cNvPr id="13" name="Content Placeholder 12"/>
          <p:cNvSpPr>
            <a:spLocks noGrp="1"/>
          </p:cNvSpPr>
          <p:nvPr>
            <p:ph sz="quarter" idx="13"/>
          </p:nvPr>
        </p:nvSpPr>
        <p:spPr>
          <a:xfrm>
            <a:off x="468313" y="1916832"/>
            <a:ext cx="8280400" cy="4248150"/>
          </a:xfrm>
          <a:prstGeom prst="rect">
            <a:avLst/>
          </a:prstGeom>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itle 13"/>
          <p:cNvSpPr>
            <a:spLocks noGrp="1"/>
          </p:cNvSpPr>
          <p:nvPr>
            <p:ph type="title"/>
          </p:nvPr>
        </p:nvSpPr>
        <p:spPr>
          <a:xfrm>
            <a:off x="467544" y="1052736"/>
            <a:ext cx="8280920" cy="566738"/>
          </a:xfrm>
          <a:prstGeom prst="rect">
            <a:avLst/>
          </a:prstGeom>
        </p:spPr>
        <p:txBody>
          <a:bodyPr/>
          <a:lstStyle>
            <a:lvl1pPr algn="ctr">
              <a:defRPr sz="3600" b="1">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2449929310"/>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11" name="Picture 2" descr="D:\Template Powerpoint\background.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1" cy="89852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descr="D:\Template Powerpoint\logo bps.png"/>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r="74252"/>
          <a:stretch/>
        </p:blipFill>
        <p:spPr bwMode="auto">
          <a:xfrm>
            <a:off x="240665" y="165893"/>
            <a:ext cx="741479" cy="56673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D:\Template Powerpoint\pelopor data statistik.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464425" y="3527"/>
            <a:ext cx="1679575" cy="850900"/>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12"/>
          <p:cNvSpPr>
            <a:spLocks noGrp="1"/>
          </p:cNvSpPr>
          <p:nvPr>
            <p:ph sz="quarter" idx="13"/>
          </p:nvPr>
        </p:nvSpPr>
        <p:spPr>
          <a:xfrm>
            <a:off x="468313" y="1916832"/>
            <a:ext cx="8280400" cy="4248150"/>
          </a:xfrm>
          <a:prstGeom prst="rect">
            <a:avLst/>
          </a:prstGeom>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13"/>
          <p:cNvSpPr>
            <a:spLocks noGrp="1"/>
          </p:cNvSpPr>
          <p:nvPr>
            <p:ph type="title"/>
          </p:nvPr>
        </p:nvSpPr>
        <p:spPr>
          <a:xfrm>
            <a:off x="467544" y="1052736"/>
            <a:ext cx="8280920" cy="566738"/>
          </a:xfrm>
          <a:prstGeom prst="rect">
            <a:avLst/>
          </a:prstGeom>
        </p:spPr>
        <p:txBody>
          <a:bodyPr/>
          <a:lstStyle>
            <a:lvl1pPr algn="ctr">
              <a:defRPr sz="3600" b="1">
                <a:solidFill>
                  <a:schemeClr val="tx1"/>
                </a:solidFill>
              </a:defRPr>
            </a:lvl1pPr>
          </a:lstStyle>
          <a:p>
            <a:r>
              <a:rPr lang="en-US" dirty="0"/>
              <a:t>Click to edit Master title style</a:t>
            </a:r>
          </a:p>
        </p:txBody>
      </p:sp>
      <p:sp>
        <p:nvSpPr>
          <p:cNvPr id="13" name="Slide Number Placeholder 5"/>
          <p:cNvSpPr>
            <a:spLocks noGrp="1"/>
          </p:cNvSpPr>
          <p:nvPr>
            <p:ph type="sldNum" sz="quarter" idx="12"/>
          </p:nvPr>
        </p:nvSpPr>
        <p:spPr>
          <a:xfrm>
            <a:off x="7046912" y="6570751"/>
            <a:ext cx="2133600" cy="365125"/>
          </a:xfrm>
          <a:prstGeom prst="rect">
            <a:avLst/>
          </a:prstGeom>
        </p:spPr>
        <p:txBody>
          <a:bodyPr anchor="ctr"/>
          <a:lstStyle>
            <a:lvl1pPr algn="r">
              <a:defRPr sz="1200" b="1">
                <a:solidFill>
                  <a:schemeClr val="tx1"/>
                </a:solidFill>
              </a:defRPr>
            </a:lvl1pPr>
          </a:lstStyle>
          <a:p>
            <a:fld id="{C3873F9D-166D-4281-9B5A-8D63A7307FC5}" type="slidenum">
              <a:rPr lang="id-ID" smtClean="0"/>
              <a:pPr/>
              <a:t>‹#›</a:t>
            </a:fld>
            <a:endParaRPr lang="id-ID"/>
          </a:p>
        </p:txBody>
      </p:sp>
    </p:spTree>
    <p:extLst>
      <p:ext uri="{BB962C8B-B14F-4D97-AF65-F5344CB8AC3E}">
        <p14:creationId xmlns:p14="http://schemas.microsoft.com/office/powerpoint/2010/main" val="82929158"/>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pic>
        <p:nvPicPr>
          <p:cNvPr id="7" name="Picture 2" descr="D:\Template Powerpoint\background.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1" cy="89852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Template Powerpoint\logo bps.png"/>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r="74252"/>
          <a:stretch/>
        </p:blipFill>
        <p:spPr bwMode="auto">
          <a:xfrm>
            <a:off x="240665" y="165893"/>
            <a:ext cx="741479" cy="566738"/>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12"/>
          <p:cNvSpPr>
            <a:spLocks noGrp="1"/>
          </p:cNvSpPr>
          <p:nvPr>
            <p:ph sz="quarter" idx="13"/>
          </p:nvPr>
        </p:nvSpPr>
        <p:spPr>
          <a:xfrm>
            <a:off x="468313" y="1052736"/>
            <a:ext cx="8280400" cy="5112246"/>
          </a:xfrm>
          <a:prstGeom prst="rect">
            <a:avLst/>
          </a:prstGeom>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3"/>
          <p:cNvSpPr>
            <a:spLocks noGrp="1"/>
          </p:cNvSpPr>
          <p:nvPr>
            <p:ph type="title"/>
          </p:nvPr>
        </p:nvSpPr>
        <p:spPr>
          <a:xfrm>
            <a:off x="1115616" y="127257"/>
            <a:ext cx="7920880" cy="566738"/>
          </a:xfrm>
          <a:prstGeom prst="rect">
            <a:avLst/>
          </a:prstGeom>
        </p:spPr>
        <p:txBody>
          <a:bodyPr/>
          <a:lstStyle>
            <a:lvl1pPr algn="l">
              <a:defRPr sz="3600" b="1">
                <a:solidFill>
                  <a:schemeClr val="bg1"/>
                </a:solidFill>
              </a:defRPr>
            </a:lvl1pPr>
          </a:lstStyle>
          <a:p>
            <a:r>
              <a:rPr lang="en-US" dirty="0"/>
              <a:t>Click to edit Master title style</a:t>
            </a:r>
          </a:p>
        </p:txBody>
      </p:sp>
      <p:sp>
        <p:nvSpPr>
          <p:cNvPr id="8" name="Slide Number Placeholder 5"/>
          <p:cNvSpPr>
            <a:spLocks noGrp="1"/>
          </p:cNvSpPr>
          <p:nvPr>
            <p:ph type="sldNum" sz="quarter" idx="12"/>
          </p:nvPr>
        </p:nvSpPr>
        <p:spPr>
          <a:xfrm>
            <a:off x="7046912" y="6570751"/>
            <a:ext cx="2133600" cy="365125"/>
          </a:xfrm>
          <a:prstGeom prst="rect">
            <a:avLst/>
          </a:prstGeom>
        </p:spPr>
        <p:txBody>
          <a:bodyPr anchor="ctr"/>
          <a:lstStyle>
            <a:lvl1pPr algn="r">
              <a:defRPr sz="1200" b="1">
                <a:solidFill>
                  <a:schemeClr val="tx1"/>
                </a:solidFill>
              </a:defRPr>
            </a:lvl1pPr>
          </a:lstStyle>
          <a:p>
            <a:fld id="{C3873F9D-166D-4281-9B5A-8D63A7307FC5}" type="slidenum">
              <a:rPr lang="id-ID" smtClean="0"/>
              <a:pPr/>
              <a:t>‹#›</a:t>
            </a:fld>
            <a:endParaRPr lang="id-ID"/>
          </a:p>
        </p:txBody>
      </p:sp>
    </p:spTree>
    <p:extLst>
      <p:ext uri="{BB962C8B-B14F-4D97-AF65-F5344CB8AC3E}">
        <p14:creationId xmlns:p14="http://schemas.microsoft.com/office/powerpoint/2010/main" val="137230833"/>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8" name="Picture 2" descr="D:\Template Powerpoint\background.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1" cy="89852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Template Powerpoint\logo bps.png"/>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r="74252"/>
          <a:stretch/>
        </p:blipFill>
        <p:spPr bwMode="auto">
          <a:xfrm>
            <a:off x="240665" y="165893"/>
            <a:ext cx="741479" cy="566738"/>
          </a:xfrm>
          <a:prstGeom prst="rect">
            <a:avLst/>
          </a:prstGeom>
          <a:noFill/>
          <a:extLst>
            <a:ext uri="{909E8E84-426E-40DD-AFC4-6F175D3DCCD1}">
              <a14:hiddenFill xmlns:a14="http://schemas.microsoft.com/office/drawing/2010/main">
                <a:solidFill>
                  <a:srgbClr val="FFFFFF"/>
                </a:solidFill>
              </a14:hiddenFill>
            </a:ext>
          </a:extLst>
        </p:spPr>
      </p:pic>
      <p:sp>
        <p:nvSpPr>
          <p:cNvPr id="10" name="Content Placeholder 12"/>
          <p:cNvSpPr>
            <a:spLocks noGrp="1"/>
          </p:cNvSpPr>
          <p:nvPr>
            <p:ph sz="quarter" idx="13"/>
          </p:nvPr>
        </p:nvSpPr>
        <p:spPr>
          <a:xfrm>
            <a:off x="468313" y="1916832"/>
            <a:ext cx="8280400" cy="4248150"/>
          </a:xfrm>
          <a:prstGeom prst="rect">
            <a:avLst/>
          </a:prstGeom>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3"/>
          <p:cNvSpPr>
            <a:spLocks noGrp="1"/>
          </p:cNvSpPr>
          <p:nvPr>
            <p:ph type="title"/>
          </p:nvPr>
        </p:nvSpPr>
        <p:spPr>
          <a:xfrm>
            <a:off x="467544" y="1052736"/>
            <a:ext cx="8280920" cy="566738"/>
          </a:xfrm>
          <a:prstGeom prst="rect">
            <a:avLst/>
          </a:prstGeom>
        </p:spPr>
        <p:txBody>
          <a:bodyPr/>
          <a:lstStyle>
            <a:lvl1pPr algn="ctr">
              <a:defRPr sz="3600">
                <a:solidFill>
                  <a:schemeClr val="tx1"/>
                </a:solidFill>
              </a:defRPr>
            </a:lvl1pPr>
          </a:lstStyle>
          <a:p>
            <a:r>
              <a:rPr lang="en-US" dirty="0"/>
              <a:t>Click to edit Master title style</a:t>
            </a:r>
          </a:p>
        </p:txBody>
      </p:sp>
      <p:sp>
        <p:nvSpPr>
          <p:cNvPr id="7" name="Slide Number Placeholder 5"/>
          <p:cNvSpPr>
            <a:spLocks noGrp="1"/>
          </p:cNvSpPr>
          <p:nvPr>
            <p:ph type="sldNum" sz="quarter" idx="12"/>
          </p:nvPr>
        </p:nvSpPr>
        <p:spPr>
          <a:xfrm>
            <a:off x="7046912" y="6570751"/>
            <a:ext cx="2133600" cy="365125"/>
          </a:xfrm>
          <a:prstGeom prst="rect">
            <a:avLst/>
          </a:prstGeom>
        </p:spPr>
        <p:txBody>
          <a:bodyPr anchor="ctr"/>
          <a:lstStyle>
            <a:lvl1pPr algn="r">
              <a:defRPr sz="1200" b="1">
                <a:solidFill>
                  <a:schemeClr val="tx1"/>
                </a:solidFill>
              </a:defRPr>
            </a:lvl1pPr>
          </a:lstStyle>
          <a:p>
            <a:fld id="{C3873F9D-166D-4281-9B5A-8D63A7307FC5}" type="slidenum">
              <a:rPr lang="id-ID" smtClean="0"/>
              <a:pPr/>
              <a:t>‹#›</a:t>
            </a:fld>
            <a:endParaRPr lang="id-ID"/>
          </a:p>
        </p:txBody>
      </p:sp>
    </p:spTree>
    <p:extLst>
      <p:ext uri="{BB962C8B-B14F-4D97-AF65-F5344CB8AC3E}">
        <p14:creationId xmlns:p14="http://schemas.microsoft.com/office/powerpoint/2010/main" val="3482252322"/>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13"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15"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3906830696"/>
      </p:ext>
    </p:extLst>
  </p:cSld>
  <p:clrMap bg1="lt1" tx1="dk1" bg2="lt2" tx2="dk2" accent1="accent1" accent2="accent2" accent3="accent3" accent4="accent4" accent5="accent5" accent6="accent6" hlink="hlink" folHlink="folHlink"/>
  <p:sldLayoutIdLst>
    <p:sldLayoutId id="2147484549" r:id="rId1"/>
    <p:sldLayoutId id="2147484558" r:id="rId2"/>
    <p:sldLayoutId id="2147484550" r:id="rId3"/>
    <p:sldLayoutId id="2147484551" r:id="rId4"/>
    <p:sldLayoutId id="2147484552" r:id="rId5"/>
    <p:sldLayoutId id="2147484553" r:id="rId6"/>
    <p:sldLayoutId id="2147484554" r:id="rId7"/>
    <p:sldLayoutId id="2147484555" r:id="rId8"/>
    <p:sldLayoutId id="2147484556" r:id="rId9"/>
    <p:sldLayoutId id="2147484559" r:id="rId10"/>
  </p:sldLayoutIdLst>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hf hdr="0" ftr="0" dt="0"/>
  <p:txStyles>
    <p:titleStyle>
      <a:lvl1pPr algn="ctr" defTabSz="914400" rtl="0" eaLnBrk="1" latinLnBrk="0" hangingPunct="1">
        <a:spcBef>
          <a:spcPct val="0"/>
        </a:spcBef>
        <a:buNone/>
        <a:defRPr sz="4800" b="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emf"/><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emf"/><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0.emf"/><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6.jpeg"/><Relationship Id="rId7"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2.png"/><Relationship Id="rId4" Type="http://schemas.microsoft.com/office/2007/relationships/hdphoto" Target="../media/hdphoto1.wdp"/><Relationship Id="rId9"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emf"/><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preferRelativeResize="0">
            <a:picLocks/>
          </p:cNvPicPr>
          <p:nvPr/>
        </p:nvPicPr>
        <p:blipFill rotWithShape="1">
          <a:blip r:embed="rId3" cstate="print">
            <a:extLst>
              <a:ext uri="{28A0092B-C50C-407E-A947-70E740481C1C}">
                <a14:useLocalDpi xmlns:a14="http://schemas.microsoft.com/office/drawing/2010/main" val="0"/>
              </a:ext>
            </a:extLst>
          </a:blip>
          <a:srcRect r="2741"/>
          <a:stretch/>
        </p:blipFill>
        <p:spPr>
          <a:xfrm>
            <a:off x="0" y="3861048"/>
            <a:ext cx="9144000" cy="3019185"/>
          </a:xfrm>
          <a:prstGeom prst="rect">
            <a:avLst/>
          </a:prstGeom>
        </p:spPr>
      </p:pic>
      <p:sp>
        <p:nvSpPr>
          <p:cNvPr id="2" name="Title 1"/>
          <p:cNvSpPr>
            <a:spLocks noGrp="1"/>
          </p:cNvSpPr>
          <p:nvPr>
            <p:ph type="title"/>
          </p:nvPr>
        </p:nvSpPr>
        <p:spPr>
          <a:xfrm>
            <a:off x="457200" y="1295400"/>
            <a:ext cx="8229600" cy="1143000"/>
          </a:xfrm>
        </p:spPr>
        <p:txBody>
          <a:bodyPr>
            <a:noAutofit/>
          </a:bodyPr>
          <a:lstStyle/>
          <a:p>
            <a:r>
              <a:rPr lang="id-ID" sz="3900" dirty="0"/>
              <a:t>Strategies to improve coverage and accuracy of CRVS systems in Indonesia</a:t>
            </a:r>
          </a:p>
        </p:txBody>
      </p:sp>
      <p:sp>
        <p:nvSpPr>
          <p:cNvPr id="5" name="Title 1"/>
          <p:cNvSpPr txBox="1">
            <a:spLocks/>
          </p:cNvSpPr>
          <p:nvPr/>
        </p:nvSpPr>
        <p:spPr>
          <a:xfrm>
            <a:off x="381000" y="2897118"/>
            <a:ext cx="8229600" cy="920502"/>
          </a:xfrm>
          <a:prstGeom prst="rect">
            <a:avLst/>
          </a:prstGeom>
        </p:spPr>
        <p:txBody>
          <a:bodyPr vert="horz" lIns="91440" tIns="45720" rIns="91440" bIns="45720" rtlCol="0" anchor="ctr">
            <a:normAutofit fontScale="45000" lnSpcReduction="20000"/>
          </a:bodyPr>
          <a:lstStyle>
            <a:lvl1pPr algn="ctr" defTabSz="914400" rtl="0" eaLnBrk="1" latinLnBrk="0" hangingPunct="1">
              <a:spcBef>
                <a:spcPct val="0"/>
              </a:spcBef>
              <a:buNone/>
              <a:defRPr sz="4400" b="1" kern="1200">
                <a:solidFill>
                  <a:schemeClr val="bg1"/>
                </a:solidFill>
                <a:latin typeface="+mj-lt"/>
                <a:ea typeface="+mj-ea"/>
                <a:cs typeface="+mj-cs"/>
              </a:defRPr>
            </a:lvl1pPr>
          </a:lstStyle>
          <a:p>
            <a:r>
              <a:rPr lang="id-ID" dirty="0"/>
              <a:t>Mariet Tetty Nuyetty</a:t>
            </a:r>
          </a:p>
          <a:p>
            <a:r>
              <a:rPr lang="id-ID" dirty="0"/>
              <a:t>13-17 November 2017</a:t>
            </a:r>
          </a:p>
          <a:p>
            <a:r>
              <a:rPr lang="id-ID" dirty="0"/>
              <a:t>Hanoi – Vietnam</a:t>
            </a:r>
            <a:endParaRPr lang="en-US" dirty="0"/>
          </a:p>
        </p:txBody>
      </p:sp>
    </p:spTree>
  </p:cSld>
  <p:clrMapOvr>
    <a:masterClrMapping/>
  </p:clrMapOvr>
  <p:transition spd="slow">
    <p:cove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id-ID" dirty="0"/>
              <a:t>Changes in Indonesia’s CRVS    (2)</a:t>
            </a:r>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259416" y="2999105"/>
            <a:ext cx="8659" cy="8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11816" y="3151505"/>
            <a:ext cx="8659" cy="8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76200" y="838200"/>
            <a:ext cx="8991600" cy="594360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marL="457200" indent="-457200">
              <a:spcAft>
                <a:spcPts val="600"/>
              </a:spcAft>
              <a:buFont typeface="+mj-lt"/>
              <a:buAutoNum type="arabicPeriod" startAt="3"/>
            </a:pPr>
            <a:r>
              <a:rPr lang="en-US" sz="2200" dirty="0"/>
              <a:t>Minister for Home Affairs issues a Circular to all Provincial Governors and City Mayors and</a:t>
            </a:r>
            <a:r>
              <a:rPr lang="id-ID" sz="2200" dirty="0"/>
              <a:t> </a:t>
            </a:r>
            <a:r>
              <a:rPr lang="en-US" sz="2200" dirty="0"/>
              <a:t>requests them to accelerate services for the recording and the publication of electronic ID</a:t>
            </a:r>
            <a:r>
              <a:rPr lang="id-ID" sz="2200" dirty="0"/>
              <a:t> </a:t>
            </a:r>
            <a:r>
              <a:rPr lang="en-US" sz="2200" dirty="0"/>
              <a:t>cards and birth certificates.</a:t>
            </a:r>
            <a:r>
              <a:rPr lang="id-ID" sz="2200" dirty="0"/>
              <a:t> </a:t>
            </a:r>
          </a:p>
          <a:p>
            <a:pPr marL="457200" indent="-457200">
              <a:buFont typeface="+mj-lt"/>
              <a:buAutoNum type="arabicPeriod" startAt="3"/>
            </a:pPr>
            <a:r>
              <a:rPr lang="en-US" sz="2200" dirty="0"/>
              <a:t>The Minister commences by </a:t>
            </a:r>
            <a:r>
              <a:rPr lang="id-ID" sz="2200" dirty="0"/>
              <a:t>i</a:t>
            </a:r>
            <a:r>
              <a:rPr lang="en-US" sz="2200" dirty="0" err="1"/>
              <a:t>ndicating</a:t>
            </a:r>
            <a:r>
              <a:rPr lang="en-US" sz="2200" dirty="0"/>
              <a:t> that at present only 86%</a:t>
            </a:r>
            <a:r>
              <a:rPr lang="id-ID" sz="2200" dirty="0"/>
              <a:t> </a:t>
            </a:r>
            <a:r>
              <a:rPr lang="en-US" sz="2200" dirty="0"/>
              <a:t>of the population has an e-ID card and 61.6% a birth certificate. The Minister asks Heads of</a:t>
            </a:r>
            <a:r>
              <a:rPr lang="id-ID" sz="2200" dirty="0"/>
              <a:t> </a:t>
            </a:r>
            <a:r>
              <a:rPr lang="en-US" sz="2200" dirty="0"/>
              <a:t>civil registration and population offices to collaborate with the Heads of Education, Health</a:t>
            </a:r>
            <a:r>
              <a:rPr lang="id-ID" sz="2200" dirty="0"/>
              <a:t> </a:t>
            </a:r>
            <a:r>
              <a:rPr lang="en-US" sz="2200" dirty="0"/>
              <a:t>and Hospitals in the regions to actively take birth certificate services to schools (kindergarten,</a:t>
            </a:r>
            <a:r>
              <a:rPr lang="id-ID" sz="2200" dirty="0"/>
              <a:t> </a:t>
            </a:r>
            <a:r>
              <a:rPr lang="en-US" sz="2200" dirty="0"/>
              <a:t>primary and secondary schools, vocational schools as well as hospitals, health and birth</a:t>
            </a:r>
            <a:r>
              <a:rPr lang="id-ID" sz="2200" dirty="0"/>
              <a:t> </a:t>
            </a:r>
            <a:r>
              <a:rPr lang="en-US" sz="2200" dirty="0" err="1"/>
              <a:t>centres</a:t>
            </a:r>
            <a:r>
              <a:rPr lang="en-US" sz="2200" dirty="0"/>
              <a:t>). Local governments are also banned from imposing additional requirements in</a:t>
            </a:r>
            <a:r>
              <a:rPr lang="id-ID" sz="2200" dirty="0"/>
              <a:t> </a:t>
            </a:r>
            <a:r>
              <a:rPr lang="en-US" sz="2200" dirty="0"/>
              <a:t>relation to the recording and the publication of electronic ID cards and birth certificates, for</a:t>
            </a:r>
            <a:r>
              <a:rPr lang="id-ID" sz="2200" dirty="0"/>
              <a:t> </a:t>
            </a:r>
            <a:r>
              <a:rPr lang="en-US" sz="2200" dirty="0"/>
              <a:t>example, levying taxes or requiring a letter from the police or other requirements.</a:t>
            </a:r>
            <a:r>
              <a:rPr lang="id-ID" sz="2200" dirty="0"/>
              <a:t> </a:t>
            </a:r>
            <a:r>
              <a:rPr lang="en-US" sz="2200" dirty="0"/>
              <a:t>Director General of the Religious Courts of Indonesia issues a Circular to all Religious Courts</a:t>
            </a:r>
            <a:r>
              <a:rPr lang="id-ID" sz="2200" dirty="0"/>
              <a:t> </a:t>
            </a:r>
            <a:r>
              <a:rPr lang="en-US" sz="2200" dirty="0"/>
              <a:t>clarifying procedures for marriage </a:t>
            </a:r>
            <a:r>
              <a:rPr lang="en-US" sz="2200" dirty="0" err="1"/>
              <a:t>legalisation</a:t>
            </a:r>
            <a:r>
              <a:rPr lang="en-US" sz="2200" dirty="0"/>
              <a:t> case fees and costs of implementing integrated</a:t>
            </a:r>
            <a:r>
              <a:rPr lang="id-ID" sz="2200" dirty="0"/>
              <a:t> </a:t>
            </a:r>
            <a:r>
              <a:rPr lang="en-US" sz="2200" dirty="0"/>
              <a:t>and mobile services together with officials from the Ministries of Religion and Home Affairs.</a:t>
            </a:r>
            <a:endParaRPr lang="id-ID" sz="2200" dirty="0">
              <a:solidFill>
                <a:schemeClr val="tx1"/>
              </a:solidFill>
            </a:endParaRPr>
          </a:p>
        </p:txBody>
      </p:sp>
    </p:spTree>
    <p:extLst>
      <p:ext uri="{BB962C8B-B14F-4D97-AF65-F5344CB8AC3E}">
        <p14:creationId xmlns:p14="http://schemas.microsoft.com/office/powerpoint/2010/main" val="2019765353"/>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23120" y="127257"/>
            <a:ext cx="7920880" cy="566738"/>
          </a:xfrm>
        </p:spPr>
        <p:txBody>
          <a:bodyPr>
            <a:noAutofit/>
          </a:bodyPr>
          <a:lstStyle/>
          <a:p>
            <a:r>
              <a:rPr lang="id-ID" dirty="0"/>
              <a:t>CRVS National Strategic Plan</a:t>
            </a:r>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67238" y="3041650"/>
            <a:ext cx="9525" cy="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19638" y="3194050"/>
            <a:ext cx="9525" cy="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p:cNvPicPr>
            <a:picLocks noChangeAspect="1" noChangeArrowheads="1"/>
          </p:cNvPicPr>
          <p:nvPr/>
        </p:nvPicPr>
        <p:blipFill>
          <a:blip r:embed="rId3" cstate="print"/>
          <a:srcRect/>
          <a:stretch>
            <a:fillRect/>
          </a:stretch>
        </p:blipFill>
        <p:spPr bwMode="auto">
          <a:xfrm>
            <a:off x="33338" y="1052513"/>
            <a:ext cx="9077325" cy="5729287"/>
          </a:xfrm>
          <a:prstGeom prst="rect">
            <a:avLst/>
          </a:prstGeom>
          <a:noFill/>
          <a:ln w="9525">
            <a:noFill/>
            <a:miter lim="800000"/>
            <a:headEnd/>
            <a:tailEnd/>
          </a:ln>
        </p:spPr>
      </p:pic>
    </p:spTree>
    <p:extLst>
      <p:ext uri="{BB962C8B-B14F-4D97-AF65-F5344CB8AC3E}">
        <p14:creationId xmlns:p14="http://schemas.microsoft.com/office/powerpoint/2010/main" val="3262160440"/>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63216" y="127257"/>
            <a:ext cx="8028384" cy="566738"/>
          </a:xfrm>
        </p:spPr>
        <p:txBody>
          <a:bodyPr>
            <a:noAutofit/>
          </a:bodyPr>
          <a:lstStyle/>
          <a:p>
            <a:pPr marL="514350" indent="-514350"/>
            <a:r>
              <a:rPr lang="id-ID" sz="2600" dirty="0"/>
              <a:t>The Structure of Population Administration Management</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259416" y="2999105"/>
            <a:ext cx="8659" cy="8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11816" y="3151505"/>
            <a:ext cx="8659" cy="8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3" cstate="print"/>
          <a:srcRect/>
          <a:stretch>
            <a:fillRect/>
          </a:stretch>
        </p:blipFill>
        <p:spPr bwMode="auto">
          <a:xfrm>
            <a:off x="114300" y="1066800"/>
            <a:ext cx="8877300" cy="5562601"/>
          </a:xfrm>
          <a:prstGeom prst="rect">
            <a:avLst/>
          </a:prstGeom>
          <a:noFill/>
          <a:ln w="9525">
            <a:noFill/>
            <a:miter lim="800000"/>
            <a:headEnd/>
            <a:tailEnd/>
          </a:ln>
        </p:spPr>
      </p:pic>
    </p:spTree>
    <p:extLst>
      <p:ext uri="{BB962C8B-B14F-4D97-AF65-F5344CB8AC3E}">
        <p14:creationId xmlns:p14="http://schemas.microsoft.com/office/powerpoint/2010/main" val="2019765353"/>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63216" y="127257"/>
            <a:ext cx="8256984" cy="566738"/>
          </a:xfrm>
        </p:spPr>
        <p:txBody>
          <a:bodyPr>
            <a:noAutofit/>
          </a:bodyPr>
          <a:lstStyle/>
          <a:p>
            <a:pPr marL="514350" lvl="0" indent="-514350">
              <a:spcBef>
                <a:spcPts val="0"/>
              </a:spcBef>
              <a:defRPr/>
            </a:pPr>
            <a:r>
              <a:rPr lang="id-ID" sz="3200" dirty="0"/>
              <a:t>Population Administration Information System</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259416" y="2999105"/>
            <a:ext cx="8659" cy="8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11816" y="3151505"/>
            <a:ext cx="8659" cy="8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3" cstate="print"/>
          <a:srcRect/>
          <a:stretch>
            <a:fillRect/>
          </a:stretch>
        </p:blipFill>
        <p:spPr bwMode="auto">
          <a:xfrm>
            <a:off x="66675" y="885825"/>
            <a:ext cx="9077325" cy="5895975"/>
          </a:xfrm>
          <a:prstGeom prst="rect">
            <a:avLst/>
          </a:prstGeom>
          <a:noFill/>
          <a:ln w="9525">
            <a:noFill/>
            <a:miter lim="800000"/>
            <a:headEnd/>
            <a:tailEnd/>
          </a:ln>
        </p:spPr>
      </p:pic>
    </p:spTree>
    <p:extLst>
      <p:ext uri="{BB962C8B-B14F-4D97-AF65-F5344CB8AC3E}">
        <p14:creationId xmlns:p14="http://schemas.microsoft.com/office/powerpoint/2010/main" val="2019765353"/>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66800" y="152400"/>
            <a:ext cx="7920880" cy="566738"/>
          </a:xfrm>
        </p:spPr>
        <p:txBody>
          <a:bodyPr>
            <a:noAutofit/>
          </a:bodyPr>
          <a:lstStyle/>
          <a:p>
            <a:pPr algn="ctr"/>
            <a:r>
              <a:rPr lang="id-ID" sz="2800" dirty="0"/>
              <a:t>Vital Statistics in Decentralization Era</a:t>
            </a:r>
            <a:br>
              <a:rPr lang="id-ID" sz="2800" dirty="0"/>
            </a:br>
            <a:r>
              <a:rPr lang="id-ID" sz="2800" dirty="0"/>
              <a:t>(2001 - Now)</a:t>
            </a:r>
            <a:endParaRPr lang="en-US" sz="2800"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67238" y="3041650"/>
            <a:ext cx="9525" cy="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19638" y="3194050"/>
            <a:ext cx="9525" cy="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0" y="838200"/>
            <a:ext cx="8991600" cy="2431435"/>
          </a:xfrm>
          <a:prstGeom prst="rect">
            <a:avLst/>
          </a:prstGeom>
        </p:spPr>
        <p:txBody>
          <a:bodyPr wrap="square">
            <a:spAutoFit/>
          </a:bodyPr>
          <a:lstStyle/>
          <a:p>
            <a:pPr marL="168275"/>
            <a:r>
              <a:rPr lang="en-US" dirty="0"/>
              <a:t>Civil registration in Indonesia conducted by the many stakeholders. In addition to the Civil Registration Of</a:t>
            </a:r>
            <a:r>
              <a:rPr lang="id-ID" dirty="0"/>
              <a:t>f</a:t>
            </a:r>
            <a:r>
              <a:rPr lang="en-US" dirty="0"/>
              <a:t>ices, vital registration is also implemented by the Ministry of Health, DG Immigration, State Courts, Religious Courts and Religious Affairs Office (KUA).</a:t>
            </a:r>
            <a:r>
              <a:rPr lang="en-US" b="1" dirty="0"/>
              <a:t>  </a:t>
            </a:r>
          </a:p>
          <a:p>
            <a:endParaRPr lang="id-ID" dirty="0"/>
          </a:p>
          <a:p>
            <a:pPr>
              <a:spcBef>
                <a:spcPts val="1200"/>
              </a:spcBef>
            </a:pPr>
            <a:endParaRPr lang="id-ID" sz="1600" dirty="0"/>
          </a:p>
          <a:p>
            <a:pPr lvl="0"/>
            <a:endParaRPr lang="en-US" dirty="0"/>
          </a:p>
          <a:p>
            <a:pPr indent="14288" eaLnBrk="1" hangingPunct="1">
              <a:spcBef>
                <a:spcPts val="0"/>
              </a:spcBef>
              <a:spcAft>
                <a:spcPts val="0"/>
              </a:spcAft>
              <a:buFont typeface="Arial" charset="0"/>
              <a:buNone/>
              <a:defRPr/>
            </a:pPr>
            <a:endParaRPr lang="en-US" dirty="0"/>
          </a:p>
        </p:txBody>
      </p:sp>
      <p:sp>
        <p:nvSpPr>
          <p:cNvPr id="7" name="Oval 6"/>
          <p:cNvSpPr/>
          <p:nvPr/>
        </p:nvSpPr>
        <p:spPr>
          <a:xfrm>
            <a:off x="3616643" y="3840480"/>
            <a:ext cx="990600" cy="914400"/>
          </a:xfrm>
          <a:prstGeom prst="ellipse">
            <a:avLst/>
          </a:prstGeom>
          <a:solidFill>
            <a:schemeClr val="accent5">
              <a:lumMod val="40000"/>
              <a:lumOff val="6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b="1" dirty="0">
                <a:solidFill>
                  <a:schemeClr val="tx1"/>
                </a:solidFill>
              </a:rPr>
              <a:t>CRVS</a:t>
            </a:r>
            <a:endParaRPr lang="en-US" b="1" dirty="0">
              <a:solidFill>
                <a:schemeClr val="tx1"/>
              </a:solidFill>
            </a:endParaRPr>
          </a:p>
        </p:txBody>
      </p:sp>
      <p:sp>
        <p:nvSpPr>
          <p:cNvPr id="8" name="Oval 7"/>
          <p:cNvSpPr/>
          <p:nvPr/>
        </p:nvSpPr>
        <p:spPr>
          <a:xfrm>
            <a:off x="792480" y="2206317"/>
            <a:ext cx="2133600" cy="1905000"/>
          </a:xfrm>
          <a:prstGeom prst="ellipse">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200" dirty="0"/>
              <a:t>DG of </a:t>
            </a:r>
            <a:r>
              <a:rPr lang="en-US" sz="1200" dirty="0"/>
              <a:t>Civil Registration, M</a:t>
            </a:r>
            <a:r>
              <a:rPr lang="id-ID" sz="1200" dirty="0"/>
              <a:t>OHA:</a:t>
            </a:r>
          </a:p>
          <a:p>
            <a:pPr algn="ctr"/>
            <a:r>
              <a:rPr lang="id-ID" sz="1200" dirty="0"/>
              <a:t>R</a:t>
            </a:r>
            <a:r>
              <a:rPr lang="en-US" sz="1200" dirty="0" err="1"/>
              <a:t>esponsible</a:t>
            </a:r>
            <a:r>
              <a:rPr lang="en-US" sz="1200" dirty="0"/>
              <a:t> for civil registration system in Indonesia</a:t>
            </a:r>
          </a:p>
        </p:txBody>
      </p:sp>
      <p:sp>
        <p:nvSpPr>
          <p:cNvPr id="9" name="Oval 8"/>
          <p:cNvSpPr/>
          <p:nvPr/>
        </p:nvSpPr>
        <p:spPr>
          <a:xfrm>
            <a:off x="3256597" y="1771650"/>
            <a:ext cx="1704023" cy="1497985"/>
          </a:xfrm>
          <a:prstGeom prst="ellipse">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200" dirty="0"/>
              <a:t>MoH:</a:t>
            </a:r>
          </a:p>
          <a:p>
            <a:pPr algn="ctr"/>
            <a:r>
              <a:rPr lang="en-US" sz="1200" dirty="0"/>
              <a:t>responsible for registration of vital events occurring in hospitals.</a:t>
            </a:r>
            <a:endParaRPr lang="en-US" dirty="0"/>
          </a:p>
        </p:txBody>
      </p:sp>
      <p:sp>
        <p:nvSpPr>
          <p:cNvPr id="10" name="Oval 9"/>
          <p:cNvSpPr/>
          <p:nvPr/>
        </p:nvSpPr>
        <p:spPr>
          <a:xfrm>
            <a:off x="5237798" y="1941512"/>
            <a:ext cx="2377440" cy="2209800"/>
          </a:xfrm>
          <a:prstGeom prst="ellipse">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The State Courts, Ministry of Justice</a:t>
            </a:r>
            <a:r>
              <a:rPr lang="id-ID" sz="1200" dirty="0"/>
              <a:t>:</a:t>
            </a:r>
          </a:p>
          <a:p>
            <a:pPr algn="ctr"/>
            <a:r>
              <a:rPr lang="id-ID" sz="1200" dirty="0"/>
              <a:t>Responsible for </a:t>
            </a:r>
            <a:r>
              <a:rPr lang="en-US" sz="1200" dirty="0"/>
              <a:t> vital events such as divorce for non Moslem citizens, child adoption, changes of name, changes of gender, and changes of citizenship.</a:t>
            </a:r>
          </a:p>
        </p:txBody>
      </p:sp>
      <p:sp>
        <p:nvSpPr>
          <p:cNvPr id="11" name="Oval 10"/>
          <p:cNvSpPr/>
          <p:nvPr/>
        </p:nvSpPr>
        <p:spPr>
          <a:xfrm>
            <a:off x="792480" y="4297680"/>
            <a:ext cx="2133600" cy="1905000"/>
          </a:xfrm>
          <a:prstGeom prst="ellipse">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200" dirty="0"/>
              <a:t>M</a:t>
            </a:r>
            <a:r>
              <a:rPr lang="en-US" sz="1200" dirty="0" err="1"/>
              <a:t>inistry</a:t>
            </a:r>
            <a:r>
              <a:rPr lang="en-US" sz="1200" dirty="0"/>
              <a:t> of Foreign </a:t>
            </a:r>
            <a:r>
              <a:rPr lang="id-ID" sz="1200" dirty="0"/>
              <a:t>Ministry of Foreign </a:t>
            </a:r>
            <a:r>
              <a:rPr lang="en-US" sz="1200" dirty="0"/>
              <a:t>Affairs</a:t>
            </a:r>
            <a:r>
              <a:rPr lang="id-ID" sz="1200" dirty="0"/>
              <a:t>:</a:t>
            </a:r>
          </a:p>
          <a:p>
            <a:pPr algn="ctr"/>
            <a:r>
              <a:rPr lang="id-ID" sz="1200" dirty="0"/>
              <a:t>Responsible for </a:t>
            </a:r>
            <a:r>
              <a:rPr lang="en-US" sz="1200" dirty="0"/>
              <a:t>in-out migration of Indonesia  conducted by the </a:t>
            </a:r>
            <a:r>
              <a:rPr lang="id-ID" sz="1200" dirty="0"/>
              <a:t>DG of </a:t>
            </a:r>
            <a:r>
              <a:rPr lang="en-US" sz="1200" dirty="0"/>
              <a:t>Immigration</a:t>
            </a:r>
            <a:endParaRPr lang="en-US" dirty="0"/>
          </a:p>
        </p:txBody>
      </p:sp>
      <p:sp>
        <p:nvSpPr>
          <p:cNvPr id="12" name="Oval 11"/>
          <p:cNvSpPr/>
          <p:nvPr/>
        </p:nvSpPr>
        <p:spPr>
          <a:xfrm>
            <a:off x="5334000" y="4297680"/>
            <a:ext cx="2133600" cy="1905000"/>
          </a:xfrm>
          <a:prstGeom prst="ellipse">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Ministry of Religion</a:t>
            </a:r>
            <a:r>
              <a:rPr lang="id-ID" sz="1200" dirty="0"/>
              <a:t>:</a:t>
            </a:r>
          </a:p>
          <a:p>
            <a:pPr algn="ctr"/>
            <a:r>
              <a:rPr lang="id-ID" sz="1200" dirty="0"/>
              <a:t>Responsible for </a:t>
            </a:r>
            <a:r>
              <a:rPr lang="en-US" sz="1200" dirty="0"/>
              <a:t> registers marriages, divorces and reconciliations for the Moslem population</a:t>
            </a:r>
          </a:p>
        </p:txBody>
      </p:sp>
      <p:sp>
        <p:nvSpPr>
          <p:cNvPr id="14" name="Oval 13"/>
          <p:cNvSpPr/>
          <p:nvPr/>
        </p:nvSpPr>
        <p:spPr>
          <a:xfrm>
            <a:off x="3073718" y="4892040"/>
            <a:ext cx="2133600" cy="1905000"/>
          </a:xfrm>
          <a:prstGeom prst="ellips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200" dirty="0"/>
              <a:t>BPS-Statistics counting vital statistics from census/survey (complementing CRVS)</a:t>
            </a:r>
            <a:endParaRPr lang="en-US" sz="1200" dirty="0"/>
          </a:p>
        </p:txBody>
      </p:sp>
      <p:sp>
        <p:nvSpPr>
          <p:cNvPr id="5" name="Left Arrow 4"/>
          <p:cNvSpPr/>
          <p:nvPr/>
        </p:nvSpPr>
        <p:spPr>
          <a:xfrm rot="19750317">
            <a:off x="2875511" y="4513257"/>
            <a:ext cx="716533" cy="29355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Left Arrow 15"/>
          <p:cNvSpPr/>
          <p:nvPr/>
        </p:nvSpPr>
        <p:spPr>
          <a:xfrm rot="12148760">
            <a:off x="4680458" y="4432688"/>
            <a:ext cx="716533" cy="29355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Left Arrow 16"/>
          <p:cNvSpPr/>
          <p:nvPr/>
        </p:nvSpPr>
        <p:spPr>
          <a:xfrm rot="8715327">
            <a:off x="4649979" y="3741522"/>
            <a:ext cx="716533" cy="29355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Left Arrow 17"/>
          <p:cNvSpPr/>
          <p:nvPr/>
        </p:nvSpPr>
        <p:spPr>
          <a:xfrm rot="1684210">
            <a:off x="2837371" y="3743625"/>
            <a:ext cx="716533" cy="29355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Left Arrow 18"/>
          <p:cNvSpPr/>
          <p:nvPr/>
        </p:nvSpPr>
        <p:spPr>
          <a:xfrm rot="5400000">
            <a:off x="3857541" y="3410911"/>
            <a:ext cx="469982" cy="30784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62904274"/>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sz="3000" dirty="0"/>
              <a:t>Coverage of CRVS and Population Administration</a:t>
            </a:r>
          </a:p>
        </p:txBody>
      </p:sp>
      <p:sp>
        <p:nvSpPr>
          <p:cNvPr id="6" name="Rectangle 5"/>
          <p:cNvSpPr/>
          <p:nvPr/>
        </p:nvSpPr>
        <p:spPr>
          <a:xfrm>
            <a:off x="228600" y="1097280"/>
            <a:ext cx="4038600" cy="800100"/>
          </a:xfrm>
          <a:prstGeom prst="rect">
            <a:avLst/>
          </a:prstGeom>
        </p:spPr>
        <p:style>
          <a:lnRef idx="0">
            <a:schemeClr val="accent3"/>
          </a:lnRef>
          <a:fillRef idx="3">
            <a:schemeClr val="accent3"/>
          </a:fillRef>
          <a:effectRef idx="3">
            <a:schemeClr val="accent3"/>
          </a:effectRef>
          <a:fontRef idx="minor">
            <a:schemeClr val="lt1"/>
          </a:fontRef>
        </p:style>
        <p:txBody>
          <a:bodyPr anchor="ctr"/>
          <a:lstStyle/>
          <a:p>
            <a:pPr algn="ctr">
              <a:defRPr/>
            </a:pPr>
            <a:r>
              <a:rPr lang="en-US" sz="3200" b="1" dirty="0">
                <a:solidFill>
                  <a:schemeClr val="tx1"/>
                </a:solidFill>
              </a:rPr>
              <a:t>CRVS</a:t>
            </a:r>
            <a:r>
              <a:rPr lang="en-US" dirty="0"/>
              <a:t> </a:t>
            </a:r>
          </a:p>
        </p:txBody>
      </p:sp>
      <p:sp>
        <p:nvSpPr>
          <p:cNvPr id="7" name="Rectangle 6"/>
          <p:cNvSpPr/>
          <p:nvPr/>
        </p:nvSpPr>
        <p:spPr>
          <a:xfrm>
            <a:off x="228600" y="1897380"/>
            <a:ext cx="4038600" cy="4610100"/>
          </a:xfrm>
          <a:prstGeom prst="rect">
            <a:avLst/>
          </a:prstGeom>
          <a:solidFill>
            <a:schemeClr val="accent3">
              <a:lumMod val="40000"/>
              <a:lumOff val="60000"/>
            </a:schemeClr>
          </a:solidFill>
        </p:spPr>
        <p:style>
          <a:lnRef idx="0">
            <a:schemeClr val="accent3"/>
          </a:lnRef>
          <a:fillRef idx="3">
            <a:schemeClr val="accent3"/>
          </a:fillRef>
          <a:effectRef idx="3">
            <a:schemeClr val="accent3"/>
          </a:effectRef>
          <a:fontRef idx="minor">
            <a:schemeClr val="lt1"/>
          </a:fontRef>
        </p:style>
        <p:txBody>
          <a:bodyPr anchor="ctr"/>
          <a:lstStyle/>
          <a:p>
            <a:pPr lvl="0">
              <a:spcAft>
                <a:spcPts val="600"/>
              </a:spcAft>
            </a:pPr>
            <a:r>
              <a:rPr lang="en-US" sz="2400" dirty="0">
                <a:solidFill>
                  <a:schemeClr val="tx1"/>
                </a:solidFill>
                <a:latin typeface="Tahoma" charset="0"/>
              </a:rPr>
              <a:t>1. Birth</a:t>
            </a:r>
          </a:p>
          <a:p>
            <a:pPr lvl="0">
              <a:spcAft>
                <a:spcPts val="600"/>
              </a:spcAft>
            </a:pPr>
            <a:r>
              <a:rPr lang="en-US" sz="2400" dirty="0">
                <a:solidFill>
                  <a:schemeClr val="tx1"/>
                </a:solidFill>
                <a:latin typeface="Tahoma" charset="0"/>
              </a:rPr>
              <a:t>2. Death</a:t>
            </a:r>
          </a:p>
          <a:p>
            <a:pPr lvl="0">
              <a:spcAft>
                <a:spcPts val="600"/>
              </a:spcAft>
            </a:pPr>
            <a:r>
              <a:rPr lang="en-US" sz="2400" dirty="0">
                <a:solidFill>
                  <a:schemeClr val="tx1"/>
                </a:solidFill>
                <a:latin typeface="Tahoma" charset="0"/>
              </a:rPr>
              <a:t>3. Marriage</a:t>
            </a:r>
          </a:p>
          <a:p>
            <a:pPr lvl="0">
              <a:spcAft>
                <a:spcPts val="600"/>
              </a:spcAft>
            </a:pPr>
            <a:r>
              <a:rPr lang="en-US" sz="2400" dirty="0">
                <a:solidFill>
                  <a:schemeClr val="tx1"/>
                </a:solidFill>
                <a:latin typeface="Tahoma" charset="0"/>
              </a:rPr>
              <a:t>4. Divorce</a:t>
            </a:r>
          </a:p>
          <a:p>
            <a:pPr lvl="0">
              <a:spcAft>
                <a:spcPts val="600"/>
              </a:spcAft>
            </a:pPr>
            <a:r>
              <a:rPr lang="en-US" sz="2400" dirty="0">
                <a:solidFill>
                  <a:schemeClr val="tx1"/>
                </a:solidFill>
                <a:latin typeface="Tahoma" charset="0"/>
              </a:rPr>
              <a:t>5. Adoption</a:t>
            </a:r>
          </a:p>
          <a:p>
            <a:pPr lvl="0">
              <a:spcAft>
                <a:spcPts val="600"/>
              </a:spcAft>
            </a:pPr>
            <a:r>
              <a:rPr lang="en-US" sz="2400" dirty="0">
                <a:solidFill>
                  <a:schemeClr val="tx1"/>
                </a:solidFill>
                <a:latin typeface="Tahoma" charset="0"/>
              </a:rPr>
              <a:t>6. Recognition of Child</a:t>
            </a:r>
          </a:p>
          <a:p>
            <a:pPr lvl="0">
              <a:spcAft>
                <a:spcPts val="600"/>
              </a:spcAft>
            </a:pPr>
            <a:r>
              <a:rPr lang="en-US" sz="2400" dirty="0">
                <a:solidFill>
                  <a:schemeClr val="tx1"/>
                </a:solidFill>
                <a:latin typeface="Tahoma" charset="0"/>
              </a:rPr>
              <a:t>7. Legitimation  of Child</a:t>
            </a:r>
          </a:p>
          <a:p>
            <a:pPr lvl="0">
              <a:spcAft>
                <a:spcPts val="600"/>
              </a:spcAft>
            </a:pPr>
            <a:r>
              <a:rPr lang="en-US" sz="2400" dirty="0">
                <a:solidFill>
                  <a:schemeClr val="tx1"/>
                </a:solidFill>
                <a:latin typeface="Tahoma" charset="0"/>
              </a:rPr>
              <a:t>8. Changes of Nationality</a:t>
            </a:r>
          </a:p>
          <a:p>
            <a:pPr lvl="0">
              <a:spcAft>
                <a:spcPts val="600"/>
              </a:spcAft>
            </a:pPr>
            <a:r>
              <a:rPr lang="en-US" sz="2400" dirty="0">
                <a:solidFill>
                  <a:schemeClr val="tx1"/>
                </a:solidFill>
                <a:latin typeface="Tahoma" charset="0"/>
              </a:rPr>
              <a:t>9. Changes of Sex</a:t>
            </a:r>
          </a:p>
          <a:p>
            <a:pPr lvl="0">
              <a:spcAft>
                <a:spcPts val="600"/>
              </a:spcAft>
            </a:pPr>
            <a:r>
              <a:rPr lang="en-US" sz="2400" dirty="0">
                <a:solidFill>
                  <a:schemeClr val="tx1"/>
                </a:solidFill>
                <a:latin typeface="Tahoma" charset="0"/>
              </a:rPr>
              <a:t>10. Changes of Name</a:t>
            </a:r>
            <a:r>
              <a:rPr lang="en-US" dirty="0"/>
              <a:t> </a:t>
            </a:r>
          </a:p>
        </p:txBody>
      </p:sp>
      <p:sp>
        <p:nvSpPr>
          <p:cNvPr id="8" name="Rectangle 7"/>
          <p:cNvSpPr/>
          <p:nvPr/>
        </p:nvSpPr>
        <p:spPr>
          <a:xfrm>
            <a:off x="4617720" y="1097280"/>
            <a:ext cx="4038600" cy="800100"/>
          </a:xfrm>
          <a:prstGeom prst="rect">
            <a:avLst/>
          </a:prstGeom>
          <a:gradFill>
            <a:gsLst>
              <a:gs pos="95000">
                <a:schemeClr val="tx2">
                  <a:lumMod val="60000"/>
                  <a:lumOff val="40000"/>
                </a:schemeClr>
              </a:gs>
              <a:gs pos="99000">
                <a:schemeClr val="accent3">
                  <a:shade val="93000"/>
                  <a:satMod val="130000"/>
                </a:schemeClr>
              </a:gs>
              <a:gs pos="100000">
                <a:schemeClr val="accent3">
                  <a:shade val="94000"/>
                  <a:satMod val="135000"/>
                </a:schemeClr>
              </a:gs>
            </a:gsLst>
          </a:gradFill>
        </p:spPr>
        <p:style>
          <a:lnRef idx="0">
            <a:schemeClr val="accent3"/>
          </a:lnRef>
          <a:fillRef idx="3">
            <a:schemeClr val="accent3"/>
          </a:fillRef>
          <a:effectRef idx="3">
            <a:schemeClr val="accent3"/>
          </a:effectRef>
          <a:fontRef idx="minor">
            <a:schemeClr val="lt1"/>
          </a:fontRef>
        </p:style>
        <p:txBody>
          <a:bodyPr anchor="ctr"/>
          <a:lstStyle/>
          <a:p>
            <a:pPr algn="ctr">
              <a:defRPr/>
            </a:pPr>
            <a:r>
              <a:rPr lang="en-US" sz="2800" b="1" dirty="0">
                <a:solidFill>
                  <a:schemeClr val="tx1"/>
                </a:solidFill>
              </a:rPr>
              <a:t>Population Administration</a:t>
            </a:r>
            <a:r>
              <a:rPr lang="en-US" sz="1600" dirty="0"/>
              <a:t> </a:t>
            </a:r>
          </a:p>
        </p:txBody>
      </p:sp>
      <p:sp>
        <p:nvSpPr>
          <p:cNvPr id="9" name="Rectangle 8"/>
          <p:cNvSpPr/>
          <p:nvPr/>
        </p:nvSpPr>
        <p:spPr>
          <a:xfrm>
            <a:off x="4617720" y="1897380"/>
            <a:ext cx="4038600" cy="4610100"/>
          </a:xfrm>
          <a:prstGeom prst="rect">
            <a:avLst/>
          </a:prstGeom>
          <a:solidFill>
            <a:schemeClr val="accent1">
              <a:lumMod val="20000"/>
              <a:lumOff val="80000"/>
            </a:schemeClr>
          </a:solidFill>
        </p:spPr>
        <p:style>
          <a:lnRef idx="0">
            <a:schemeClr val="accent3"/>
          </a:lnRef>
          <a:fillRef idx="3">
            <a:schemeClr val="accent3"/>
          </a:fillRef>
          <a:effectRef idx="3">
            <a:schemeClr val="accent3"/>
          </a:effectRef>
          <a:fontRef idx="minor">
            <a:schemeClr val="lt1"/>
          </a:fontRef>
        </p:style>
        <p:txBody>
          <a:bodyPr anchor="ctr"/>
          <a:lstStyle/>
          <a:p>
            <a:pPr marL="350838" lvl="0" indent="-350838">
              <a:spcAft>
                <a:spcPts val="600"/>
              </a:spcAft>
            </a:pPr>
            <a:r>
              <a:rPr lang="en-US" sz="2400" dirty="0">
                <a:solidFill>
                  <a:schemeClr val="tx1"/>
                </a:solidFill>
                <a:latin typeface="Tahoma" charset="0"/>
              </a:rPr>
              <a:t>1. Biographical data recording</a:t>
            </a:r>
          </a:p>
          <a:p>
            <a:pPr marL="350838" lvl="0" indent="-350838">
              <a:spcAft>
                <a:spcPts val="600"/>
              </a:spcAft>
            </a:pPr>
            <a:r>
              <a:rPr lang="en-US" sz="2400" dirty="0">
                <a:solidFill>
                  <a:schemeClr val="tx1"/>
                </a:solidFill>
                <a:latin typeface="Tahoma" charset="0"/>
              </a:rPr>
              <a:t>2. Maintenance of identity population</a:t>
            </a:r>
          </a:p>
          <a:p>
            <a:pPr marL="350838" lvl="0" indent="-350838">
              <a:spcAft>
                <a:spcPts val="600"/>
              </a:spcAft>
            </a:pPr>
            <a:r>
              <a:rPr lang="en-US" sz="2400" dirty="0">
                <a:solidFill>
                  <a:schemeClr val="tx1"/>
                </a:solidFill>
                <a:latin typeface="Tahoma" charset="0"/>
              </a:rPr>
              <a:t>3. Migration</a:t>
            </a:r>
          </a:p>
          <a:p>
            <a:pPr marL="350838" lvl="0" indent="-350838">
              <a:spcAft>
                <a:spcPts val="600"/>
              </a:spcAft>
            </a:pPr>
            <a:r>
              <a:rPr lang="en-US" sz="2400" dirty="0">
                <a:solidFill>
                  <a:schemeClr val="tx1"/>
                </a:solidFill>
                <a:latin typeface="Tahoma" charset="0"/>
              </a:rPr>
              <a:t>4. Registration of birth, death, still birth, marriage, divorce</a:t>
            </a:r>
          </a:p>
          <a:p>
            <a:pPr marL="350838" lvl="0" indent="-350838">
              <a:spcAft>
                <a:spcPts val="600"/>
              </a:spcAft>
            </a:pPr>
            <a:r>
              <a:rPr lang="en-US" sz="2400" dirty="0">
                <a:solidFill>
                  <a:schemeClr val="tx1"/>
                </a:solidFill>
                <a:latin typeface="Tahoma" charset="0"/>
              </a:rPr>
              <a:t>5. Immigration (domicile status)</a:t>
            </a:r>
          </a:p>
          <a:p>
            <a:pPr lvl="0">
              <a:spcAft>
                <a:spcPts val="600"/>
              </a:spcAft>
            </a:pPr>
            <a:endParaRPr lang="en-US" dirty="0"/>
          </a:p>
        </p:txBody>
      </p:sp>
    </p:spTree>
    <p:extLst>
      <p:ext uri="{BB962C8B-B14F-4D97-AF65-F5344CB8AC3E}">
        <p14:creationId xmlns:p14="http://schemas.microsoft.com/office/powerpoint/2010/main" val="1581848603"/>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90600" y="152400"/>
            <a:ext cx="8153400" cy="566738"/>
          </a:xfrm>
        </p:spPr>
        <p:txBody>
          <a:bodyPr>
            <a:noAutofit/>
          </a:bodyPr>
          <a:lstStyle/>
          <a:p>
            <a:r>
              <a:rPr lang="id-ID" sz="2800" spc="-150" dirty="0">
                <a:cs typeface="Bitter"/>
              </a:rPr>
              <a:t>Obstacles</a:t>
            </a:r>
            <a:r>
              <a:rPr lang="id-ID" sz="2800" dirty="0"/>
              <a:t> for achieving complete coverage and for improving accuracy </a:t>
            </a:r>
            <a:endParaRPr lang="en-US" sz="2800" spc="-150" dirty="0">
              <a:cs typeface="Bitter"/>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67238" y="3041650"/>
            <a:ext cx="9525" cy="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19638" y="3194050"/>
            <a:ext cx="9525" cy="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387513" y="1066800"/>
            <a:ext cx="8273562" cy="5539978"/>
          </a:xfrm>
          <a:prstGeom prst="rect">
            <a:avLst/>
          </a:prstGeom>
          <a:ln>
            <a:solidFill>
              <a:schemeClr val="accent1"/>
            </a:solidFill>
          </a:ln>
        </p:spPr>
        <p:txBody>
          <a:bodyPr wrap="square">
            <a:spAutoFit/>
          </a:bodyPr>
          <a:lstStyle/>
          <a:p>
            <a:pPr marL="342900" indent="-342900">
              <a:spcAft>
                <a:spcPts val="1200"/>
              </a:spcAft>
              <a:buFont typeface="Wingdings" panose="05000000000000000000" pitchFamily="2" charset="2"/>
              <a:buChar char="Ø"/>
            </a:pPr>
            <a:r>
              <a:rPr lang="en-US" sz="3600" dirty="0">
                <a:latin typeface="Cambria" pitchFamily="18" charset="0"/>
              </a:rPr>
              <a:t>Services tend to be passive, unreachable and complicated</a:t>
            </a:r>
            <a:r>
              <a:rPr lang="id-ID" sz="3600" dirty="0">
                <a:latin typeface="Cambria" pitchFamily="18" charset="0"/>
              </a:rPr>
              <a:t>. In some districts, s</a:t>
            </a:r>
            <a:r>
              <a:rPr lang="en-US" sz="3600" dirty="0" err="1">
                <a:latin typeface="Cambria" pitchFamily="18" charset="0"/>
              </a:rPr>
              <a:t>ervice</a:t>
            </a:r>
            <a:r>
              <a:rPr lang="en-US" sz="3600" dirty="0">
                <a:latin typeface="Cambria" pitchFamily="18" charset="0"/>
              </a:rPr>
              <a:t> providers are difficult to reach</a:t>
            </a:r>
            <a:r>
              <a:rPr lang="id-ID" sz="3600" dirty="0">
                <a:latin typeface="Cambria" pitchFamily="18" charset="0"/>
              </a:rPr>
              <a:t>, </a:t>
            </a:r>
            <a:r>
              <a:rPr lang="en-US" sz="3600" dirty="0">
                <a:latin typeface="Cambria" pitchFamily="18" charset="0"/>
              </a:rPr>
              <a:t>application procedures</a:t>
            </a:r>
            <a:r>
              <a:rPr lang="id-ID" sz="3600" dirty="0">
                <a:latin typeface="Cambria" pitchFamily="18" charset="0"/>
              </a:rPr>
              <a:t> </a:t>
            </a:r>
            <a:r>
              <a:rPr lang="en-US" sz="3600" dirty="0">
                <a:latin typeface="Cambria" pitchFamily="18" charset="0"/>
              </a:rPr>
              <a:t>are overly complicated</a:t>
            </a:r>
            <a:r>
              <a:rPr lang="id-ID" sz="3600" dirty="0">
                <a:latin typeface="Cambria" pitchFamily="18" charset="0"/>
              </a:rPr>
              <a:t>.</a:t>
            </a:r>
            <a:r>
              <a:rPr lang="en-US" sz="3600" dirty="0">
                <a:latin typeface="Cambria" pitchFamily="18" charset="0"/>
              </a:rPr>
              <a:t> </a:t>
            </a:r>
            <a:endParaRPr lang="id-ID" sz="3600" dirty="0">
              <a:latin typeface="Cambria" pitchFamily="18" charset="0"/>
            </a:endParaRPr>
          </a:p>
          <a:p>
            <a:pPr marL="342900" indent="-342900">
              <a:spcAft>
                <a:spcPts val="1200"/>
              </a:spcAft>
              <a:buFont typeface="Wingdings" panose="05000000000000000000" pitchFamily="2" charset="2"/>
              <a:buChar char="Ø"/>
            </a:pPr>
            <a:r>
              <a:rPr lang="fi-FI" sz="3600" dirty="0">
                <a:latin typeface="Cambria" pitchFamily="18" charset="0"/>
              </a:rPr>
              <a:t>Passive people report important events</a:t>
            </a:r>
          </a:p>
          <a:p>
            <a:pPr marL="342900" indent="-342900">
              <a:spcAft>
                <a:spcPts val="1200"/>
              </a:spcAft>
              <a:buFont typeface="Wingdings" panose="05000000000000000000" pitchFamily="2" charset="2"/>
              <a:buChar char="Ø"/>
            </a:pPr>
            <a:r>
              <a:rPr lang="en-US" sz="3600" dirty="0">
                <a:latin typeface="Cambria" pitchFamily="18" charset="0"/>
              </a:rPr>
              <a:t>Weak coordination and fragmented CRVS policies</a:t>
            </a:r>
            <a:endParaRPr lang="id-ID" sz="3600" dirty="0">
              <a:latin typeface="Cambria" pitchFamily="18" charset="0"/>
            </a:endParaRPr>
          </a:p>
          <a:p>
            <a:pPr marL="342900" indent="-342900">
              <a:spcAft>
                <a:spcPts val="1200"/>
              </a:spcAft>
              <a:buFont typeface="Wingdings" panose="05000000000000000000" pitchFamily="2" charset="2"/>
              <a:buChar char="Ø"/>
            </a:pPr>
            <a:r>
              <a:rPr lang="id-ID" sz="3600" dirty="0">
                <a:latin typeface="Cambria" pitchFamily="18" charset="0"/>
              </a:rPr>
              <a:t>Limited budget and capabilities</a:t>
            </a:r>
          </a:p>
        </p:txBody>
      </p:sp>
    </p:spTree>
    <p:extLst>
      <p:ext uri="{BB962C8B-B14F-4D97-AF65-F5344CB8AC3E}">
        <p14:creationId xmlns:p14="http://schemas.microsoft.com/office/powerpoint/2010/main" val="4164375862"/>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90600" y="152400"/>
            <a:ext cx="8153400" cy="566738"/>
          </a:xfrm>
        </p:spPr>
        <p:txBody>
          <a:bodyPr>
            <a:noAutofit/>
          </a:bodyPr>
          <a:lstStyle/>
          <a:p>
            <a:r>
              <a:rPr lang="id-ID" sz="2800" spc="-150" dirty="0">
                <a:cs typeface="Bitter"/>
              </a:rPr>
              <a:t>Obstacles</a:t>
            </a:r>
            <a:r>
              <a:rPr lang="id-ID" sz="2800" dirty="0"/>
              <a:t> for compiling vital statistics based on civil registration data as the main source </a:t>
            </a:r>
            <a:endParaRPr lang="en-US" sz="2800" spc="-150" dirty="0">
              <a:cs typeface="Bitter"/>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67238" y="3041650"/>
            <a:ext cx="9525" cy="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19638" y="3194050"/>
            <a:ext cx="9525" cy="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533400" y="948690"/>
            <a:ext cx="8686800" cy="5909310"/>
          </a:xfrm>
          <a:prstGeom prst="rect">
            <a:avLst/>
          </a:prstGeom>
        </p:spPr>
        <p:txBody>
          <a:bodyPr wrap="square">
            <a:spAutoFit/>
          </a:bodyPr>
          <a:lstStyle/>
          <a:p>
            <a:pPr marL="274638" indent="-274638">
              <a:spcAft>
                <a:spcPts val="1200"/>
              </a:spcAft>
              <a:buFont typeface="Wingdings" pitchFamily="2" charset="2"/>
              <a:buChar char="Ø"/>
            </a:pPr>
            <a:r>
              <a:rPr lang="id-ID" sz="2800" dirty="0">
                <a:latin typeface="Cambria" pitchFamily="18" charset="0"/>
              </a:rPr>
              <a:t>Lack coordination </a:t>
            </a:r>
            <a:r>
              <a:rPr lang="en-US" sz="2800" dirty="0">
                <a:latin typeface="Cambria" pitchFamily="18" charset="0"/>
              </a:rPr>
              <a:t>among implementing institutions</a:t>
            </a:r>
            <a:endParaRPr lang="id-ID" sz="2800" dirty="0">
              <a:latin typeface="Cambria" pitchFamily="18" charset="0"/>
            </a:endParaRPr>
          </a:p>
          <a:p>
            <a:pPr marL="274638" indent="-274638">
              <a:spcAft>
                <a:spcPts val="1200"/>
              </a:spcAft>
              <a:buFont typeface="Wingdings" pitchFamily="2" charset="2"/>
              <a:buChar char="Ø"/>
            </a:pPr>
            <a:r>
              <a:rPr lang="id-ID" sz="2800" dirty="0">
                <a:latin typeface="Cambria" pitchFamily="18" charset="0"/>
              </a:rPr>
              <a:t>Lack of </a:t>
            </a:r>
            <a:r>
              <a:rPr lang="en-US" sz="2800" dirty="0">
                <a:latin typeface="Cambria" pitchFamily="18" charset="0"/>
              </a:rPr>
              <a:t>human resources</a:t>
            </a:r>
            <a:endParaRPr lang="id-ID" sz="2800" dirty="0">
              <a:latin typeface="Cambria" pitchFamily="18" charset="0"/>
            </a:endParaRPr>
          </a:p>
          <a:p>
            <a:pPr marL="274638" indent="-274638">
              <a:spcAft>
                <a:spcPts val="1200"/>
              </a:spcAft>
              <a:buFont typeface="Wingdings" pitchFamily="2" charset="2"/>
              <a:buChar char="Ø"/>
            </a:pPr>
            <a:r>
              <a:rPr lang="id-ID" sz="2800" dirty="0">
                <a:latin typeface="Cambria" pitchFamily="18" charset="0"/>
              </a:rPr>
              <a:t>Difficulty in </a:t>
            </a:r>
            <a:r>
              <a:rPr lang="en-US" sz="2800" dirty="0">
                <a:latin typeface="Cambria" pitchFamily="18" charset="0"/>
              </a:rPr>
              <a:t>data integration</a:t>
            </a:r>
            <a:endParaRPr lang="id-ID" sz="2800" dirty="0">
              <a:latin typeface="Cambria" pitchFamily="18" charset="0"/>
            </a:endParaRPr>
          </a:p>
          <a:p>
            <a:pPr marL="274638" indent="-274638">
              <a:spcAft>
                <a:spcPts val="1200"/>
              </a:spcAft>
              <a:buFont typeface="Wingdings" pitchFamily="2" charset="2"/>
              <a:buChar char="Ø"/>
            </a:pPr>
            <a:r>
              <a:rPr lang="id-ID" sz="2800" dirty="0">
                <a:latin typeface="Cambria" pitchFamily="18" charset="0"/>
              </a:rPr>
              <a:t>Geographical areas</a:t>
            </a:r>
          </a:p>
          <a:p>
            <a:pPr marL="274638" indent="-274638">
              <a:spcAft>
                <a:spcPts val="1200"/>
              </a:spcAft>
              <a:buFont typeface="Wingdings" pitchFamily="2" charset="2"/>
              <a:buChar char="Ø"/>
            </a:pPr>
            <a:r>
              <a:rPr lang="id-ID" sz="2800" dirty="0">
                <a:latin typeface="Cambria" pitchFamily="18" charset="0"/>
              </a:rPr>
              <a:t>L</a:t>
            </a:r>
            <a:r>
              <a:rPr lang="en-US" sz="2800" dirty="0" err="1">
                <a:latin typeface="Cambria" pitchFamily="18" charset="0"/>
              </a:rPr>
              <a:t>ack</a:t>
            </a:r>
            <a:r>
              <a:rPr lang="en-US" sz="2800" dirty="0">
                <a:latin typeface="Cambria" pitchFamily="18" charset="0"/>
              </a:rPr>
              <a:t> of socialization</a:t>
            </a:r>
            <a:endParaRPr lang="id-ID" sz="2800" dirty="0">
              <a:latin typeface="Cambria" pitchFamily="18" charset="0"/>
            </a:endParaRPr>
          </a:p>
          <a:p>
            <a:pPr marL="274638" indent="-274638">
              <a:spcAft>
                <a:spcPts val="1200"/>
              </a:spcAft>
              <a:buFont typeface="Wingdings" pitchFamily="2" charset="2"/>
              <a:buChar char="Ø"/>
            </a:pPr>
            <a:r>
              <a:rPr lang="id-ID" sz="2800" dirty="0">
                <a:latin typeface="Cambria" pitchFamily="18" charset="0"/>
              </a:rPr>
              <a:t>L</a:t>
            </a:r>
            <a:r>
              <a:rPr lang="en-US" sz="2800" dirty="0" err="1">
                <a:latin typeface="Cambria" pitchFamily="18" charset="0"/>
              </a:rPr>
              <a:t>ack</a:t>
            </a:r>
            <a:r>
              <a:rPr lang="en-US" sz="2800" dirty="0">
                <a:latin typeface="Cambria" pitchFamily="18" charset="0"/>
              </a:rPr>
              <a:t> of awareness on the </a:t>
            </a:r>
            <a:r>
              <a:rPr lang="id-ID" sz="2800" dirty="0">
                <a:latin typeface="Cambria" pitchFamily="18" charset="0"/>
              </a:rPr>
              <a:t>importance of </a:t>
            </a:r>
            <a:r>
              <a:rPr lang="en-US" sz="2800" dirty="0">
                <a:latin typeface="Cambria" pitchFamily="18" charset="0"/>
              </a:rPr>
              <a:t>civil registration</a:t>
            </a:r>
            <a:endParaRPr lang="id-ID" sz="2800" dirty="0">
              <a:latin typeface="Cambria" pitchFamily="18" charset="0"/>
            </a:endParaRPr>
          </a:p>
          <a:p>
            <a:pPr marL="274638" indent="-274638">
              <a:spcAft>
                <a:spcPts val="1200"/>
              </a:spcAft>
              <a:buFont typeface="Wingdings" pitchFamily="2" charset="2"/>
              <a:buChar char="Ø"/>
            </a:pPr>
            <a:r>
              <a:rPr lang="en-US" sz="2800" dirty="0">
                <a:latin typeface="Cambria" pitchFamily="18" charset="0"/>
              </a:rPr>
              <a:t>Incomplete population data to produce accurate </a:t>
            </a:r>
            <a:r>
              <a:rPr lang="id-ID" sz="2800" dirty="0">
                <a:latin typeface="Cambria" pitchFamily="18" charset="0"/>
              </a:rPr>
              <a:t>vital</a:t>
            </a:r>
            <a:r>
              <a:rPr lang="en-US" sz="2800" dirty="0">
                <a:latin typeface="Cambria" pitchFamily="18" charset="0"/>
              </a:rPr>
              <a:t> statistics</a:t>
            </a:r>
            <a:endParaRPr lang="id-ID" sz="2800" dirty="0">
              <a:latin typeface="Cambria" pitchFamily="18" charset="0"/>
            </a:endParaRPr>
          </a:p>
          <a:p>
            <a:pPr marL="274638" indent="-274638">
              <a:spcAft>
                <a:spcPts val="1200"/>
              </a:spcAft>
              <a:buFont typeface="Wingdings" pitchFamily="2" charset="2"/>
              <a:buChar char="Ø"/>
            </a:pPr>
            <a:r>
              <a:rPr lang="id-ID" sz="2800" dirty="0">
                <a:latin typeface="Cambria" pitchFamily="18" charset="0"/>
              </a:rPr>
              <a:t>C</a:t>
            </a:r>
            <a:r>
              <a:rPr lang="en-US" sz="2800" dirty="0" err="1">
                <a:latin typeface="Cambria" pitchFamily="18" charset="0"/>
              </a:rPr>
              <a:t>hallenges</a:t>
            </a:r>
            <a:r>
              <a:rPr lang="en-US" sz="2800" dirty="0">
                <a:latin typeface="Cambria" pitchFamily="18" charset="0"/>
              </a:rPr>
              <a:t> faced with a decentralized reporting system</a:t>
            </a:r>
            <a:endParaRPr lang="id-ID" sz="2800" dirty="0">
              <a:latin typeface="Cambria" pitchFamily="18" charset="0"/>
            </a:endParaRPr>
          </a:p>
        </p:txBody>
      </p:sp>
    </p:spTree>
    <p:extLst>
      <p:ext uri="{BB962C8B-B14F-4D97-AF65-F5344CB8AC3E}">
        <p14:creationId xmlns:p14="http://schemas.microsoft.com/office/powerpoint/2010/main" val="4164375862"/>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90600" y="152400"/>
            <a:ext cx="8153400" cy="566738"/>
          </a:xfrm>
        </p:spPr>
        <p:txBody>
          <a:bodyPr>
            <a:noAutofit/>
          </a:bodyPr>
          <a:lstStyle/>
          <a:p>
            <a:pPr lvl="0"/>
            <a:r>
              <a:rPr lang="id-ID" sz="2800" dirty="0"/>
              <a:t>Efforts carried out or underway for assessing the quality of CRVS systems</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67238" y="3041650"/>
            <a:ext cx="9525" cy="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19638" y="3194050"/>
            <a:ext cx="9525" cy="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152400" y="838201"/>
            <a:ext cx="8915400" cy="6129053"/>
          </a:xfrm>
          <a:prstGeom prst="rect">
            <a:avLst/>
          </a:prstGeom>
        </p:spPr>
        <p:txBody>
          <a:bodyPr wrap="square" lIns="80458" tIns="40229" rIns="80458" bIns="40229">
            <a:spAutoFit/>
          </a:bodyPr>
          <a:lstStyle/>
          <a:p>
            <a:pPr marL="441325" indent="-441325">
              <a:spcAft>
                <a:spcPts val="600"/>
              </a:spcAft>
              <a:buFont typeface="Wingdings" pitchFamily="2" charset="2"/>
              <a:buChar char="Ø"/>
            </a:pPr>
            <a:r>
              <a:rPr lang="id-ID" sz="2300" dirty="0">
                <a:latin typeface="Cambria" pitchFamily="18" charset="0"/>
              </a:rPr>
              <a:t>Strengthening coordination and collaboration between relevant organization in using Population Data (SIAK) to increase public services based on SIN/Nik</a:t>
            </a:r>
          </a:p>
          <a:p>
            <a:pPr marL="441325" indent="-441325">
              <a:spcAft>
                <a:spcPts val="600"/>
              </a:spcAft>
              <a:buFont typeface="Wingdings" pitchFamily="2" charset="2"/>
              <a:buChar char="Ø"/>
            </a:pPr>
            <a:r>
              <a:rPr lang="id-ID" sz="2300" dirty="0">
                <a:latin typeface="Cambria" pitchFamily="18" charset="0"/>
              </a:rPr>
              <a:t>Encourage innovation on IT-based services to all local governments offices (paradigm change </a:t>
            </a:r>
            <a:r>
              <a:rPr lang="id-ID" sz="2300" dirty="0">
                <a:latin typeface="Cambria" pitchFamily="18" charset="0"/>
                <a:sym typeface="Wingdings"/>
              </a:rPr>
              <a:t></a:t>
            </a:r>
            <a:r>
              <a:rPr lang="id-ID" sz="2300" dirty="0">
                <a:latin typeface="Cambria" pitchFamily="18" charset="0"/>
              </a:rPr>
              <a:t> from manual based services to IT based services)</a:t>
            </a:r>
          </a:p>
          <a:p>
            <a:pPr marL="441325" indent="-441325">
              <a:spcAft>
                <a:spcPts val="600"/>
              </a:spcAft>
              <a:buFont typeface="Wingdings" pitchFamily="2" charset="2"/>
              <a:buChar char="Ø"/>
            </a:pPr>
            <a:r>
              <a:rPr lang="id-ID" sz="2300" dirty="0">
                <a:latin typeface="Cambria" pitchFamily="18" charset="0"/>
              </a:rPr>
              <a:t>Capacity building for local governments officials</a:t>
            </a:r>
          </a:p>
          <a:p>
            <a:pPr marL="441325" indent="-441325">
              <a:spcAft>
                <a:spcPts val="600"/>
              </a:spcAft>
              <a:buFont typeface="Wingdings" pitchFamily="2" charset="2"/>
              <a:buChar char="Ø"/>
            </a:pPr>
            <a:r>
              <a:rPr lang="id-ID" sz="2300" dirty="0">
                <a:latin typeface="Cambria" pitchFamily="18" charset="0"/>
              </a:rPr>
              <a:t>Expanding public services for all community without discrimination</a:t>
            </a:r>
          </a:p>
          <a:p>
            <a:pPr marL="441325" indent="-441325">
              <a:spcAft>
                <a:spcPts val="600"/>
              </a:spcAft>
              <a:buFont typeface="Wingdings" pitchFamily="2" charset="2"/>
              <a:buChar char="Ø"/>
            </a:pPr>
            <a:r>
              <a:rPr lang="id-ID" sz="2300" dirty="0">
                <a:latin typeface="Cambria" pitchFamily="18" charset="0"/>
              </a:rPr>
              <a:t>Enhancing the awareness of community on the importance of civil registration certificates</a:t>
            </a:r>
          </a:p>
          <a:p>
            <a:pPr marL="361950" indent="-361950">
              <a:spcAft>
                <a:spcPts val="600"/>
              </a:spcAft>
              <a:buFont typeface="Wingdings" pitchFamily="2" charset="2"/>
              <a:buChar char="Ø"/>
            </a:pPr>
            <a:r>
              <a:rPr lang="id-ID" sz="2300" dirty="0">
                <a:latin typeface="Cambria" pitchFamily="18" charset="0"/>
              </a:rPr>
              <a:t>Integrating SIAK services wih the religious affairs office at sub district (KUAC) for recording muslim marriage, SIAK with health services data (for birth and death), SIAK with social security data (Indonesia smart card, Indonesia health card with ownership of birth and death certificate</a:t>
            </a:r>
          </a:p>
        </p:txBody>
      </p:sp>
    </p:spTree>
    <p:extLst>
      <p:ext uri="{BB962C8B-B14F-4D97-AF65-F5344CB8AC3E}">
        <p14:creationId xmlns:p14="http://schemas.microsoft.com/office/powerpoint/2010/main" val="4164375862"/>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90600" y="152400"/>
            <a:ext cx="8153400" cy="566738"/>
          </a:xfrm>
        </p:spPr>
        <p:txBody>
          <a:bodyPr>
            <a:noAutofit/>
          </a:bodyPr>
          <a:lstStyle/>
          <a:p>
            <a:pPr lvl="0"/>
            <a:r>
              <a:rPr lang="id-ID" sz="2800" dirty="0"/>
              <a:t>Measures taken to improve quality and interoperability of CRVS</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67238" y="3041650"/>
            <a:ext cx="9525" cy="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19638" y="3194050"/>
            <a:ext cx="9525" cy="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2"/>
          <p:cNvSpPr>
            <a:spLocks noGrp="1"/>
          </p:cNvSpPr>
          <p:nvPr>
            <p:ph idx="4294967295"/>
          </p:nvPr>
        </p:nvSpPr>
        <p:spPr>
          <a:xfrm>
            <a:off x="134144" y="1143000"/>
            <a:ext cx="8866188" cy="5181600"/>
          </a:xfrm>
          <a:prstGeom prst="rect">
            <a:avLst/>
          </a:prstGeom>
        </p:spPr>
        <p:txBody>
          <a:bodyPr>
            <a:noAutofit/>
          </a:bodyPr>
          <a:lstStyle/>
          <a:p>
            <a:pPr>
              <a:spcBef>
                <a:spcPts val="0"/>
              </a:spcBef>
              <a:spcAft>
                <a:spcPts val="1200"/>
              </a:spcAft>
              <a:buFont typeface="Wingdings" pitchFamily="2" charset="2"/>
              <a:buChar char="Ø"/>
            </a:pPr>
            <a:r>
              <a:rPr lang="en-US" sz="2400" dirty="0"/>
              <a:t>Improving coordination among </a:t>
            </a:r>
            <a:r>
              <a:rPr lang="en-US" sz="2400" dirty="0" err="1"/>
              <a:t>i</a:t>
            </a:r>
            <a:r>
              <a:rPr lang="id-ID" sz="2400" dirty="0"/>
              <a:t>m</a:t>
            </a:r>
            <a:r>
              <a:rPr lang="en-US" sz="2400" dirty="0" err="1"/>
              <a:t>plementing</a:t>
            </a:r>
            <a:r>
              <a:rPr lang="en-US" sz="2400" dirty="0"/>
              <a:t> institutions: sharing data, using same/standardized baseline</a:t>
            </a:r>
            <a:r>
              <a:rPr lang="id-ID" sz="2400" dirty="0"/>
              <a:t>, such as by creating a </a:t>
            </a:r>
            <a:r>
              <a:rPr lang="en-US" sz="2400" dirty="0"/>
              <a:t>meeting forum and data integration system </a:t>
            </a:r>
            <a:r>
              <a:rPr lang="id-ID" sz="2400" dirty="0"/>
              <a:t>(data forum) to </a:t>
            </a:r>
            <a:r>
              <a:rPr lang="en-US" sz="2400" dirty="0" err="1"/>
              <a:t>synchroniz</a:t>
            </a:r>
            <a:r>
              <a:rPr lang="id-ID" sz="2400" dirty="0"/>
              <a:t>e</a:t>
            </a:r>
            <a:r>
              <a:rPr lang="en-US" sz="2400" dirty="0"/>
              <a:t> and </a:t>
            </a:r>
            <a:r>
              <a:rPr lang="en-US" sz="2400" dirty="0" err="1"/>
              <a:t>disseminat</a:t>
            </a:r>
            <a:r>
              <a:rPr lang="id-ID" sz="2400" dirty="0"/>
              <a:t>e</a:t>
            </a:r>
            <a:r>
              <a:rPr lang="en-US" sz="2400" dirty="0"/>
              <a:t> data between all government offices</a:t>
            </a:r>
            <a:r>
              <a:rPr lang="id-ID" sz="2400" dirty="0"/>
              <a:t>.</a:t>
            </a:r>
            <a:endParaRPr lang="en-US" sz="2400" dirty="0"/>
          </a:p>
          <a:p>
            <a:pPr>
              <a:spcBef>
                <a:spcPts val="0"/>
              </a:spcBef>
              <a:spcAft>
                <a:spcPts val="1200"/>
              </a:spcAft>
              <a:buFont typeface="Wingdings" pitchFamily="2" charset="2"/>
              <a:buChar char="Ø"/>
            </a:pPr>
            <a:r>
              <a:rPr lang="id-ID" sz="2400" dirty="0"/>
              <a:t>P</a:t>
            </a:r>
            <a:r>
              <a:rPr lang="en-US" sz="2400" dirty="0" err="1"/>
              <a:t>rovide</a:t>
            </a:r>
            <a:r>
              <a:rPr lang="en-US" sz="2400" dirty="0"/>
              <a:t> technical advisory services </a:t>
            </a:r>
            <a:r>
              <a:rPr lang="id-ID" sz="2400" dirty="0"/>
              <a:t>/</a:t>
            </a:r>
            <a:r>
              <a:rPr lang="en-US" sz="2400" dirty="0"/>
              <a:t> training to assist </a:t>
            </a:r>
            <a:r>
              <a:rPr lang="id-ID" sz="2400" dirty="0"/>
              <a:t>region</a:t>
            </a:r>
            <a:r>
              <a:rPr lang="en-US" sz="2400" dirty="0"/>
              <a:t>s with weak/dysfunctional</a:t>
            </a:r>
            <a:r>
              <a:rPr lang="id-ID" sz="2400" dirty="0"/>
              <a:t>/</a:t>
            </a:r>
            <a:r>
              <a:rPr lang="en-US" sz="2400" dirty="0"/>
              <a:t>inadequate civil registration and vital statistics systems</a:t>
            </a:r>
            <a:r>
              <a:rPr lang="id-ID" sz="2400" dirty="0"/>
              <a:t>.</a:t>
            </a:r>
            <a:endParaRPr lang="en-US" sz="2400" dirty="0"/>
          </a:p>
          <a:p>
            <a:pPr>
              <a:spcBef>
                <a:spcPts val="0"/>
              </a:spcBef>
              <a:spcAft>
                <a:spcPts val="1200"/>
              </a:spcAft>
              <a:buFont typeface="Wingdings" pitchFamily="2" charset="2"/>
              <a:buChar char="Ø"/>
            </a:pPr>
            <a:r>
              <a:rPr lang="id-ID" sz="2400" dirty="0"/>
              <a:t>F</a:t>
            </a:r>
            <a:r>
              <a:rPr lang="en-US" sz="2400" dirty="0" err="1"/>
              <a:t>acilitate</a:t>
            </a:r>
            <a:r>
              <a:rPr lang="en-US" sz="2400" dirty="0"/>
              <a:t> the exchange of knowledge and good practices that ensure timeliness in the collection and compilation of civil registration records for statistical purposes. </a:t>
            </a:r>
          </a:p>
          <a:p>
            <a:pPr>
              <a:spcBef>
                <a:spcPts val="0"/>
              </a:spcBef>
              <a:spcAft>
                <a:spcPts val="1200"/>
              </a:spcAft>
              <a:buFont typeface="Wingdings" pitchFamily="2" charset="2"/>
              <a:buChar char="Ø"/>
            </a:pPr>
            <a:r>
              <a:rPr lang="id-ID" sz="2400" dirty="0"/>
              <a:t>F</a:t>
            </a:r>
            <a:r>
              <a:rPr lang="en-US" sz="2400" dirty="0" err="1"/>
              <a:t>acilitate</a:t>
            </a:r>
            <a:r>
              <a:rPr lang="en-US" sz="2400" dirty="0"/>
              <a:t> the exchange of good practices in improving registration in remote areas and among poorly covered subpopulations, as well as the registration of specific types of vital events</a:t>
            </a:r>
            <a:r>
              <a:rPr lang="id-ID" sz="2400" dirty="0"/>
              <a:t>.</a:t>
            </a:r>
          </a:p>
        </p:txBody>
      </p:sp>
    </p:spTree>
    <p:extLst>
      <p:ext uri="{BB962C8B-B14F-4D97-AF65-F5344CB8AC3E}">
        <p14:creationId xmlns:p14="http://schemas.microsoft.com/office/powerpoint/2010/main" val="4164375862"/>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id-ID" sz="4400" dirty="0"/>
              <a:t>Outline</a:t>
            </a:r>
            <a:endParaRPr lang="en-US" sz="4400"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67238" y="3041650"/>
            <a:ext cx="9525" cy="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19638" y="3194050"/>
            <a:ext cx="9525" cy="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ontent Placeholder 5"/>
          <p:cNvSpPr>
            <a:spLocks noGrp="1"/>
          </p:cNvSpPr>
          <p:nvPr>
            <p:ph sz="quarter" idx="13"/>
          </p:nvPr>
        </p:nvSpPr>
        <p:spPr>
          <a:xfrm>
            <a:off x="381000" y="1066800"/>
            <a:ext cx="8675687" cy="5867400"/>
          </a:xfrm>
        </p:spPr>
        <p:txBody>
          <a:bodyPr>
            <a:noAutofit/>
          </a:bodyPr>
          <a:lstStyle/>
          <a:p>
            <a:pPr marL="533400" indent="-533400">
              <a:buFont typeface="+mj-lt"/>
              <a:buAutoNum type="arabicPeriod"/>
            </a:pPr>
            <a:r>
              <a:rPr lang="id-ID" sz="3100" dirty="0"/>
              <a:t>Current CRVS facts in Indonesia</a:t>
            </a:r>
          </a:p>
          <a:p>
            <a:pPr marL="533400" indent="-533400">
              <a:buFont typeface="+mj-lt"/>
              <a:buAutoNum type="arabicPeriod"/>
            </a:pPr>
            <a:r>
              <a:rPr lang="id-ID" sz="3100" dirty="0"/>
              <a:t>L</a:t>
            </a:r>
            <a:r>
              <a:rPr lang="en-US" sz="3100" dirty="0" err="1"/>
              <a:t>aws</a:t>
            </a:r>
            <a:r>
              <a:rPr lang="en-US" sz="3100" dirty="0"/>
              <a:t> and </a:t>
            </a:r>
            <a:r>
              <a:rPr lang="id-ID" sz="3100" dirty="0"/>
              <a:t>R</a:t>
            </a:r>
            <a:r>
              <a:rPr lang="en-US" sz="3100" dirty="0" err="1"/>
              <a:t>egulations</a:t>
            </a:r>
            <a:r>
              <a:rPr lang="en-US" sz="3100" dirty="0"/>
              <a:t> relating to CRVS</a:t>
            </a:r>
            <a:endParaRPr lang="id-ID" sz="3100" dirty="0"/>
          </a:p>
          <a:p>
            <a:pPr marL="533400" indent="-533400">
              <a:buFont typeface="+mj-lt"/>
              <a:buAutoNum type="arabicPeriod"/>
            </a:pPr>
            <a:r>
              <a:rPr lang="id-ID" sz="3100" dirty="0"/>
              <a:t>Changes in Indonesia’s CRVS</a:t>
            </a:r>
          </a:p>
          <a:p>
            <a:pPr marL="533400" indent="-533400">
              <a:buFont typeface="+mj-lt"/>
              <a:buAutoNum type="arabicPeriod"/>
            </a:pPr>
            <a:r>
              <a:rPr lang="id-ID" sz="3100" dirty="0"/>
              <a:t>Obstacles for complete coverage  and improving accuracy</a:t>
            </a:r>
          </a:p>
          <a:p>
            <a:pPr marL="533400" indent="-533400">
              <a:buFont typeface="+mj-lt"/>
              <a:buAutoNum type="arabicPeriod"/>
            </a:pPr>
            <a:r>
              <a:rPr lang="id-ID" sz="3100" dirty="0"/>
              <a:t>Obstacles for compiling vital statistics based on civil registration data </a:t>
            </a:r>
          </a:p>
          <a:p>
            <a:pPr marL="533400" indent="-533400">
              <a:buFont typeface="+mj-lt"/>
              <a:buAutoNum type="arabicPeriod"/>
            </a:pPr>
            <a:r>
              <a:rPr lang="id-ID" sz="3100" dirty="0"/>
              <a:t>Efforts for assessing the quality of CRVS systems</a:t>
            </a:r>
          </a:p>
          <a:p>
            <a:pPr marL="533400" indent="-533400">
              <a:buFont typeface="+mj-lt"/>
              <a:buAutoNum type="arabicPeriod"/>
            </a:pPr>
            <a:r>
              <a:rPr lang="id-ID" sz="3100" dirty="0"/>
              <a:t>Measures to improve quality and interoperability of CRVS </a:t>
            </a:r>
          </a:p>
          <a:p>
            <a:pPr marL="514350" indent="-514350">
              <a:buFont typeface="+mj-lt"/>
              <a:buAutoNum type="arabicPeriod"/>
            </a:pPr>
            <a:endParaRPr lang="id-ID" sz="3100" dirty="0"/>
          </a:p>
        </p:txBody>
      </p:sp>
    </p:spTree>
    <p:extLst>
      <p:ext uri="{BB962C8B-B14F-4D97-AF65-F5344CB8AC3E}">
        <p14:creationId xmlns:p14="http://schemas.microsoft.com/office/powerpoint/2010/main" val="3137006924"/>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90600" y="152400"/>
            <a:ext cx="8153400" cy="566738"/>
          </a:xfrm>
        </p:spPr>
        <p:txBody>
          <a:bodyPr>
            <a:noAutofit/>
          </a:bodyPr>
          <a:lstStyle/>
          <a:p>
            <a:pPr lvl="0"/>
            <a:r>
              <a:rPr lang="id-ID" sz="2800" dirty="0"/>
              <a:t>Measures taken to improve quality and interoperability of CRVS  (2)</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67238" y="3041650"/>
            <a:ext cx="9525" cy="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19638" y="3194050"/>
            <a:ext cx="9525" cy="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2"/>
          <p:cNvSpPr>
            <a:spLocks noGrp="1"/>
          </p:cNvSpPr>
          <p:nvPr>
            <p:ph idx="4294967295"/>
          </p:nvPr>
        </p:nvSpPr>
        <p:spPr>
          <a:xfrm>
            <a:off x="134144" y="990600"/>
            <a:ext cx="8866188" cy="5181600"/>
          </a:xfrm>
          <a:prstGeom prst="rect">
            <a:avLst/>
          </a:prstGeom>
        </p:spPr>
        <p:txBody>
          <a:bodyPr>
            <a:noAutofit/>
          </a:bodyPr>
          <a:lstStyle/>
          <a:p>
            <a:pPr>
              <a:spcAft>
                <a:spcPts val="1200"/>
              </a:spcAft>
              <a:buFont typeface="Wingdings" pitchFamily="2" charset="2"/>
              <a:buChar char="Ø"/>
            </a:pPr>
            <a:r>
              <a:rPr lang="id-ID" sz="2400" dirty="0"/>
              <a:t>Capacity </a:t>
            </a:r>
            <a:r>
              <a:rPr lang="en-US" sz="2400" dirty="0"/>
              <a:t>building </a:t>
            </a:r>
            <a:r>
              <a:rPr lang="id-ID" sz="2400" dirty="0"/>
              <a:t>including </a:t>
            </a:r>
            <a:r>
              <a:rPr lang="en-US" sz="2400" dirty="0"/>
              <a:t>dedicated training for budgeting, provision of certificates, data entry and management, and data</a:t>
            </a:r>
            <a:r>
              <a:rPr lang="id-ID" sz="2400" dirty="0"/>
              <a:t> usage. </a:t>
            </a:r>
          </a:p>
          <a:p>
            <a:pPr>
              <a:spcAft>
                <a:spcPts val="1200"/>
              </a:spcAft>
              <a:buFont typeface="Wingdings" pitchFamily="2" charset="2"/>
              <a:buChar char="Ø"/>
            </a:pPr>
            <a:r>
              <a:rPr lang="id-ID" sz="2400" dirty="0"/>
              <a:t>D</a:t>
            </a:r>
            <a:r>
              <a:rPr lang="en-US" sz="2400" dirty="0" err="1"/>
              <a:t>evelop</a:t>
            </a:r>
            <a:r>
              <a:rPr lang="en-US" sz="2400" dirty="0"/>
              <a:t> training </a:t>
            </a:r>
            <a:r>
              <a:rPr lang="id-ID" sz="2400" dirty="0"/>
              <a:t>materials</a:t>
            </a:r>
            <a:r>
              <a:rPr lang="en-US" sz="2400" dirty="0"/>
              <a:t> and assist national training institutions in strengthening their capacity to deliver training on the skills and knowledge needed to improve the quality of vital statistics.</a:t>
            </a:r>
            <a:endParaRPr lang="id-ID" sz="2400" dirty="0"/>
          </a:p>
          <a:p>
            <a:pPr>
              <a:spcBef>
                <a:spcPts val="0"/>
              </a:spcBef>
              <a:spcAft>
                <a:spcPts val="1200"/>
              </a:spcAft>
              <a:buFont typeface="Wingdings" pitchFamily="2" charset="2"/>
              <a:buChar char="Ø"/>
            </a:pPr>
            <a:r>
              <a:rPr lang="id-ID" sz="2400" dirty="0"/>
              <a:t>P</a:t>
            </a:r>
            <a:r>
              <a:rPr lang="en-US" sz="2400" dirty="0" err="1"/>
              <a:t>rovide</a:t>
            </a:r>
            <a:r>
              <a:rPr lang="en-US" sz="2400" dirty="0"/>
              <a:t> training on guidelines and recommendations for the analysis, dissemination and use of vital statistics</a:t>
            </a:r>
            <a:r>
              <a:rPr lang="id-ID" sz="2400" dirty="0"/>
              <a:t>.</a:t>
            </a:r>
          </a:p>
          <a:p>
            <a:pPr>
              <a:spcBef>
                <a:spcPts val="0"/>
              </a:spcBef>
              <a:spcAft>
                <a:spcPts val="1200"/>
              </a:spcAft>
              <a:buFont typeface="Wingdings" pitchFamily="2" charset="2"/>
              <a:buChar char="Ø"/>
            </a:pPr>
            <a:r>
              <a:rPr lang="id-ID" sz="2400" dirty="0"/>
              <a:t>In terms of dissemination, regional government encouraged to deliver the data on the website to the public</a:t>
            </a:r>
          </a:p>
        </p:txBody>
      </p:sp>
    </p:spTree>
    <p:extLst>
      <p:ext uri="{BB962C8B-B14F-4D97-AF65-F5344CB8AC3E}">
        <p14:creationId xmlns:p14="http://schemas.microsoft.com/office/powerpoint/2010/main" val="4164375862"/>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preferRelativeResize="0">
            <a:picLocks/>
          </p:cNvPicPr>
          <p:nvPr/>
        </p:nvPicPr>
        <p:blipFill rotWithShape="1">
          <a:blip r:embed="rId3" cstate="print">
            <a:lum bright="70000" contrast="-70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r="2741"/>
          <a:stretch/>
        </p:blipFill>
        <p:spPr>
          <a:xfrm>
            <a:off x="0" y="3861048"/>
            <a:ext cx="9144000" cy="3019185"/>
          </a:xfrm>
          <a:prstGeom prst="rect">
            <a:avLst/>
          </a:prstGeom>
        </p:spPr>
      </p:pic>
      <p:sp>
        <p:nvSpPr>
          <p:cNvPr id="8" name="TextBox 7"/>
          <p:cNvSpPr txBox="1"/>
          <p:nvPr/>
        </p:nvSpPr>
        <p:spPr>
          <a:xfrm>
            <a:off x="2810325" y="2920425"/>
            <a:ext cx="3523350" cy="584775"/>
          </a:xfrm>
          <a:prstGeom prst="rect">
            <a:avLst/>
          </a:prstGeom>
          <a:noFill/>
        </p:spPr>
        <p:txBody>
          <a:bodyPr wrap="square" rtlCol="0">
            <a:spAutoFit/>
          </a:bodyPr>
          <a:lstStyle/>
          <a:p>
            <a:pPr algn="ctr"/>
            <a:r>
              <a:rPr lang="id-ID" sz="3200" b="1" i="1" dirty="0">
                <a:solidFill>
                  <a:srgbClr val="FFFF00"/>
                </a:solidFill>
                <a:latin typeface="+mj-lt"/>
              </a:rPr>
              <a:t>www.bps.go.id</a:t>
            </a:r>
            <a:endParaRPr lang="en-US" sz="3200" b="1" i="1" dirty="0">
              <a:solidFill>
                <a:srgbClr val="FFFF00"/>
              </a:solidFill>
              <a:latin typeface="+mj-lt"/>
            </a:endParaRPr>
          </a:p>
        </p:txBody>
      </p:sp>
      <p:sp>
        <p:nvSpPr>
          <p:cNvPr id="4" name="TextBox 3"/>
          <p:cNvSpPr txBox="1"/>
          <p:nvPr/>
        </p:nvSpPr>
        <p:spPr>
          <a:xfrm>
            <a:off x="1659672" y="990600"/>
            <a:ext cx="5688632" cy="1908215"/>
          </a:xfrm>
          <a:prstGeom prst="rect">
            <a:avLst/>
          </a:prstGeom>
          <a:noFill/>
        </p:spPr>
        <p:txBody>
          <a:bodyPr wrap="square" rtlCol="0">
            <a:spAutoFit/>
          </a:bodyPr>
          <a:lstStyle/>
          <a:p>
            <a:pPr algn="ctr">
              <a:spcAft>
                <a:spcPts val="1200"/>
              </a:spcAft>
            </a:pPr>
            <a:r>
              <a:rPr lang="id-ID" sz="5400" b="1" i="1" dirty="0">
                <a:solidFill>
                  <a:schemeClr val="bg1"/>
                </a:solidFill>
                <a:latin typeface="+mj-lt"/>
              </a:rPr>
              <a:t>Terima Kasih</a:t>
            </a:r>
          </a:p>
          <a:p>
            <a:pPr algn="ctr"/>
            <a:r>
              <a:rPr lang="id-ID" sz="5400" b="1" dirty="0">
                <a:solidFill>
                  <a:schemeClr val="bg1"/>
                </a:solidFill>
                <a:latin typeface="+mj-lt"/>
              </a:rPr>
              <a:t>Thank You</a:t>
            </a:r>
          </a:p>
        </p:txBody>
      </p:sp>
      <p:pic>
        <p:nvPicPr>
          <p:cNvPr id="1026" name="Picture 2" descr="C:\Users\bps\Desktop\Template\Icon\png\twitter.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72233" y="5775960"/>
            <a:ext cx="548640" cy="54864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bps\Desktop\Template\Icon\png\email5.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72233" y="4298736"/>
            <a:ext cx="548640" cy="54864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bps\Desktop\Template\Icon\png\facebook2.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072233" y="5037348"/>
            <a:ext cx="548640" cy="54864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bps\Desktop\Template\Icon\png\pin56.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13878" y="4298736"/>
            <a:ext cx="548640" cy="54864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bps\Desktop\Template\Icon\png\telephone5.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13878" y="5037348"/>
            <a:ext cx="548640" cy="54864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013677" y="4421575"/>
            <a:ext cx="3719801" cy="369332"/>
          </a:xfrm>
          <a:prstGeom prst="rect">
            <a:avLst/>
          </a:prstGeom>
        </p:spPr>
        <p:txBody>
          <a:bodyPr wrap="square">
            <a:spAutoFit/>
          </a:bodyPr>
          <a:lstStyle/>
          <a:p>
            <a:r>
              <a:rPr lang="en-US" dirty="0"/>
              <a:t>Jl. Dr. </a:t>
            </a:r>
            <a:r>
              <a:rPr lang="en-US" dirty="0" err="1"/>
              <a:t>Sutomo</a:t>
            </a:r>
            <a:r>
              <a:rPr lang="en-US" dirty="0"/>
              <a:t> 6-8 Jakarta 10710</a:t>
            </a:r>
          </a:p>
        </p:txBody>
      </p:sp>
      <p:sp>
        <p:nvSpPr>
          <p:cNvPr id="3" name="Rectangle 2"/>
          <p:cNvSpPr/>
          <p:nvPr/>
        </p:nvSpPr>
        <p:spPr>
          <a:xfrm>
            <a:off x="1013677" y="5162177"/>
            <a:ext cx="3719801" cy="369332"/>
          </a:xfrm>
          <a:prstGeom prst="rect">
            <a:avLst/>
          </a:prstGeom>
        </p:spPr>
        <p:txBody>
          <a:bodyPr wrap="none">
            <a:spAutoFit/>
          </a:bodyPr>
          <a:lstStyle/>
          <a:p>
            <a:r>
              <a:rPr lang="en-US" dirty="0"/>
              <a:t>(021) 3841195, 3842508, 3810291</a:t>
            </a:r>
          </a:p>
        </p:txBody>
      </p:sp>
      <p:sp>
        <p:nvSpPr>
          <p:cNvPr id="12" name="Rectangle 11"/>
          <p:cNvSpPr/>
          <p:nvPr/>
        </p:nvSpPr>
        <p:spPr>
          <a:xfrm>
            <a:off x="5781209" y="5140405"/>
            <a:ext cx="3134191" cy="369332"/>
          </a:xfrm>
          <a:prstGeom prst="rect">
            <a:avLst/>
          </a:prstGeom>
        </p:spPr>
        <p:txBody>
          <a:bodyPr wrap="none">
            <a:spAutoFit/>
          </a:bodyPr>
          <a:lstStyle/>
          <a:p>
            <a:r>
              <a:rPr lang="en-US" dirty="0" err="1"/>
              <a:t>Badan</a:t>
            </a:r>
            <a:r>
              <a:rPr lang="en-US" dirty="0"/>
              <a:t> </a:t>
            </a:r>
            <a:r>
              <a:rPr lang="en-US" dirty="0" err="1"/>
              <a:t>Pusat</a:t>
            </a:r>
            <a:r>
              <a:rPr lang="en-US" dirty="0"/>
              <a:t> </a:t>
            </a:r>
            <a:r>
              <a:rPr lang="en-US" dirty="0" err="1"/>
              <a:t>Statistik</a:t>
            </a:r>
            <a:r>
              <a:rPr lang="en-US" dirty="0"/>
              <a:t> (Page)</a:t>
            </a:r>
          </a:p>
        </p:txBody>
      </p:sp>
      <p:sp>
        <p:nvSpPr>
          <p:cNvPr id="5" name="Rectangle 4"/>
          <p:cNvSpPr/>
          <p:nvPr/>
        </p:nvSpPr>
        <p:spPr>
          <a:xfrm>
            <a:off x="5781209" y="5902778"/>
            <a:ext cx="1803699" cy="369332"/>
          </a:xfrm>
          <a:prstGeom prst="rect">
            <a:avLst/>
          </a:prstGeom>
        </p:spPr>
        <p:txBody>
          <a:bodyPr wrap="none">
            <a:spAutoFit/>
          </a:bodyPr>
          <a:lstStyle/>
          <a:p>
            <a:r>
              <a:rPr lang="en-US" dirty="0"/>
              <a:t>@</a:t>
            </a:r>
            <a:r>
              <a:rPr lang="en-US" dirty="0" err="1"/>
              <a:t>bps_statistics</a:t>
            </a:r>
            <a:endParaRPr lang="en-US" dirty="0"/>
          </a:p>
        </p:txBody>
      </p:sp>
      <p:sp>
        <p:nvSpPr>
          <p:cNvPr id="6" name="Rectangle 5"/>
          <p:cNvSpPr/>
          <p:nvPr/>
        </p:nvSpPr>
        <p:spPr>
          <a:xfrm>
            <a:off x="5781209" y="4399803"/>
            <a:ext cx="1983235" cy="369332"/>
          </a:xfrm>
          <a:prstGeom prst="rect">
            <a:avLst/>
          </a:prstGeom>
        </p:spPr>
        <p:txBody>
          <a:bodyPr wrap="none">
            <a:spAutoFit/>
          </a:bodyPr>
          <a:lstStyle/>
          <a:p>
            <a:r>
              <a:rPr lang="en-US" dirty="0"/>
              <a:t>bpshq@bps.go.id</a:t>
            </a:r>
          </a:p>
        </p:txBody>
      </p:sp>
      <p:pic>
        <p:nvPicPr>
          <p:cNvPr id="1032" name="Picture 8" descr="C:\Users\bps\Desktop\Template\Icon\telephone124.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13878" y="5775960"/>
            <a:ext cx="548640" cy="54864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013677" y="5902778"/>
            <a:ext cx="1685077" cy="369332"/>
          </a:xfrm>
          <a:prstGeom prst="rect">
            <a:avLst/>
          </a:prstGeom>
        </p:spPr>
        <p:txBody>
          <a:bodyPr wrap="none">
            <a:spAutoFit/>
          </a:bodyPr>
          <a:lstStyle/>
          <a:p>
            <a:r>
              <a:rPr lang="en-US" dirty="0"/>
              <a:t>(021) 3857046</a:t>
            </a:r>
          </a:p>
        </p:txBody>
      </p:sp>
    </p:spTree>
    <p:extLst>
      <p:ext uri="{BB962C8B-B14F-4D97-AF65-F5344CB8AC3E}">
        <p14:creationId xmlns:p14="http://schemas.microsoft.com/office/powerpoint/2010/main" val="2287691994"/>
      </p:ext>
    </p:extLst>
  </p:cSld>
  <p:clrMapOvr>
    <a:masterClrMapping/>
  </p:clrMapOvr>
  <p:transition spd="slow">
    <p:cove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id-ID" sz="4800" dirty="0"/>
              <a:t>Indonesia</a:t>
            </a:r>
            <a:endParaRPr lang="en-US" sz="4800" dirty="0"/>
          </a:p>
        </p:txBody>
      </p:sp>
      <p:sp>
        <p:nvSpPr>
          <p:cNvPr id="4" name="Slide Number Placeholder 3"/>
          <p:cNvSpPr>
            <a:spLocks noGrp="1"/>
          </p:cNvSpPr>
          <p:nvPr>
            <p:ph type="sldNum" sz="quarter" idx="12"/>
          </p:nvPr>
        </p:nvSpPr>
        <p:spPr/>
        <p:txBody>
          <a:bodyPr/>
          <a:lstStyle/>
          <a:p>
            <a:fld id="{C3873F9D-166D-4281-9B5A-8D63A7307FC5}" type="slidenum">
              <a:rPr lang="id-ID" smtClean="0"/>
              <a:pPr/>
              <a:t>3</a:t>
            </a:fld>
            <a:endParaRPr lang="id-ID"/>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67238" y="3041650"/>
            <a:ext cx="9525" cy="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19638" y="3194050"/>
            <a:ext cx="9525" cy="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914400"/>
            <a:ext cx="9144000" cy="3419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a:spLocks noRot="1" noChangeAspect="1" noMove="1" noResize="1" noEditPoints="1" noAdjustHandles="1" noChangeArrowheads="1" noChangeShapeType="1" noTextEdit="1"/>
          </p:cNvSpPr>
          <p:nvPr/>
        </p:nvSpPr>
        <p:spPr>
          <a:xfrm>
            <a:off x="0" y="4495800"/>
            <a:ext cx="9144000" cy="2362200"/>
          </a:xfrm>
          <a:prstGeom prst="rect">
            <a:avLst/>
          </a:prstGeom>
          <a:blipFill rotWithShape="1">
            <a:blip r:embed="rId4" cstate="print"/>
            <a:stretch>
              <a:fillRect t="-3618"/>
            </a:stretch>
          </a:blipFill>
          <a:ln>
            <a:noFill/>
          </a:ln>
        </p:spPr>
        <p:txBody>
          <a:bodyPr/>
          <a:lstStyle/>
          <a:p>
            <a:r>
              <a:rPr lang="en-US" sz="2400">
                <a:noFill/>
              </a:rPr>
              <a:t> </a:t>
            </a:r>
          </a:p>
        </p:txBody>
      </p:sp>
    </p:spTree>
    <p:extLst>
      <p:ext uri="{BB962C8B-B14F-4D97-AF65-F5344CB8AC3E}">
        <p14:creationId xmlns:p14="http://schemas.microsoft.com/office/powerpoint/2010/main" val="801204939"/>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dirty="0"/>
              <a:t>Current CRVS Facts in Indonesia</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67238" y="3041650"/>
            <a:ext cx="9525" cy="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19638" y="3194050"/>
            <a:ext cx="9525" cy="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76200" y="838200"/>
            <a:ext cx="8991600" cy="6093976"/>
          </a:xfrm>
          <a:prstGeom prst="rect">
            <a:avLst/>
          </a:prstGeom>
          <a:solidFill>
            <a:schemeClr val="accent1">
              <a:lumMod val="20000"/>
              <a:lumOff val="80000"/>
              <a:alpha val="66000"/>
            </a:schemeClr>
          </a:solidFill>
        </p:spPr>
        <p:txBody>
          <a:bodyPr wrap="square">
            <a:spAutoFit/>
          </a:bodyPr>
          <a:lstStyle/>
          <a:p>
            <a:pPr marL="514350" indent="-514350">
              <a:spcAft>
                <a:spcPts val="1200"/>
              </a:spcAft>
              <a:buFont typeface="+mj-lt"/>
              <a:buAutoNum type="arabicPeriod"/>
            </a:pPr>
            <a:r>
              <a:rPr lang="id-ID" sz="2400" dirty="0">
                <a:latin typeface="Cambria" pitchFamily="18" charset="0"/>
              </a:rPr>
              <a:t>83,15% children (0-4) have birth certificate, 17,85% did not have yet (2015 Intercensal Population Survey). In 2016, </a:t>
            </a:r>
            <a:r>
              <a:rPr lang="en-US" sz="2400" spc="-90" dirty="0">
                <a:latin typeface="Cambria" pitchFamily="18" charset="0"/>
              </a:rPr>
              <a:t>62% from the poorest families</a:t>
            </a:r>
            <a:r>
              <a:rPr lang="id-ID" sz="2400" spc="-90" dirty="0">
                <a:latin typeface="Cambria" pitchFamily="18" charset="0"/>
              </a:rPr>
              <a:t>, </a:t>
            </a:r>
            <a:r>
              <a:rPr lang="en-US" sz="2400" spc="-90" dirty="0">
                <a:latin typeface="Cambria" pitchFamily="18" charset="0"/>
              </a:rPr>
              <a:t>66% living in rural areas</a:t>
            </a:r>
            <a:r>
              <a:rPr lang="id-ID" sz="2400" spc="-90" dirty="0">
                <a:latin typeface="Cambria" pitchFamily="18" charset="0"/>
              </a:rPr>
              <a:t> (Naational Socio Economic Survey 2016)</a:t>
            </a:r>
            <a:endParaRPr lang="id-ID" sz="2400" dirty="0">
              <a:latin typeface="Cambria" pitchFamily="18" charset="0"/>
            </a:endParaRPr>
          </a:p>
          <a:p>
            <a:pPr marL="514350" indent="-514350">
              <a:spcAft>
                <a:spcPts val="1200"/>
              </a:spcAft>
              <a:buFont typeface="+mj-lt"/>
              <a:buAutoNum type="arabicPeriod"/>
            </a:pPr>
            <a:r>
              <a:rPr lang="en-US" sz="2400" spc="-90" dirty="0">
                <a:latin typeface="Cambria" pitchFamily="18" charset="0"/>
              </a:rPr>
              <a:t>55% marriages amongst the poorest unregistered, 75% of their children didn’t have a BC (AIPJ-PUSKAPA-PEKKA, 2013)</a:t>
            </a:r>
            <a:r>
              <a:rPr lang="id-ID" sz="2400" spc="-90" dirty="0">
                <a:latin typeface="Cambria" pitchFamily="18" charset="0"/>
              </a:rPr>
              <a:t>. </a:t>
            </a:r>
            <a:r>
              <a:rPr lang="en-US" sz="2400" spc="-90" dirty="0">
                <a:latin typeface="Cambria" pitchFamily="18" charset="0"/>
              </a:rPr>
              <a:t>Marriage registration process are split into two institutions, </a:t>
            </a:r>
            <a:r>
              <a:rPr lang="en-US" sz="2400" spc="-90" dirty="0" err="1">
                <a:latin typeface="Cambria" pitchFamily="18" charset="0"/>
              </a:rPr>
              <a:t>MoRA</a:t>
            </a:r>
            <a:r>
              <a:rPr lang="en-US" sz="2400" spc="-90" dirty="0">
                <a:latin typeface="Cambria" pitchFamily="18" charset="0"/>
              </a:rPr>
              <a:t> for Islam marriage and </a:t>
            </a:r>
            <a:r>
              <a:rPr lang="en-US" sz="2400" spc="-90" dirty="0" err="1">
                <a:latin typeface="Cambria" pitchFamily="18" charset="0"/>
              </a:rPr>
              <a:t>MoHA</a:t>
            </a:r>
            <a:r>
              <a:rPr lang="en-US" sz="2400" spc="-90" dirty="0">
                <a:latin typeface="Cambria" pitchFamily="18" charset="0"/>
              </a:rPr>
              <a:t> for all non-Islam marriage. All marriage registration require a letter from official religious marriage. </a:t>
            </a:r>
          </a:p>
          <a:p>
            <a:pPr marL="514350" indent="-514350">
              <a:spcAft>
                <a:spcPts val="1200"/>
              </a:spcAft>
              <a:buFont typeface="+mj-lt"/>
              <a:buAutoNum type="arabicPeriod"/>
            </a:pPr>
            <a:r>
              <a:rPr lang="en-US" sz="2400" spc="-90" dirty="0">
                <a:latin typeface="Cambria" pitchFamily="18" charset="0"/>
              </a:rPr>
              <a:t>2% divorcees had a divorce certificate (KOMPAK-PUSKAPA, 2015). Divorce process are split into two institutions, Religious Court for Islam marriage and State Court for all non-Islam marriage. </a:t>
            </a:r>
          </a:p>
          <a:p>
            <a:pPr marL="514350" indent="-514350">
              <a:spcAft>
                <a:spcPts val="600"/>
              </a:spcAft>
              <a:buFont typeface="+mj-lt"/>
              <a:buAutoNum type="arabicPeriod"/>
            </a:pPr>
            <a:r>
              <a:rPr lang="en-US" sz="2400" spc="-90" dirty="0">
                <a:latin typeface="Cambria" pitchFamily="18" charset="0"/>
              </a:rPr>
              <a:t>Death registration. No official coverage data (</a:t>
            </a:r>
            <a:r>
              <a:rPr lang="en-US" sz="2400" i="1" spc="-90" dirty="0">
                <a:latin typeface="Cambria" pitchFamily="18" charset="0"/>
              </a:rPr>
              <a:t>“10.27%”</a:t>
            </a:r>
            <a:r>
              <a:rPr lang="en-US" sz="2400" spc="-90" dirty="0">
                <a:latin typeface="Cambria" pitchFamily="18" charset="0"/>
              </a:rPr>
              <a:t>, Ministry of Home Affairs: SIAK 2016) | 84% deaths took place at home, 2% of them registered the event (KOMPAK-PUSKAPA, 2015)</a:t>
            </a:r>
            <a:endParaRPr lang="id-ID" sz="2400" dirty="0">
              <a:latin typeface="Cambria" pitchFamily="18" charset="0"/>
            </a:endParaRPr>
          </a:p>
        </p:txBody>
      </p:sp>
    </p:spTree>
    <p:extLst>
      <p:ext uri="{BB962C8B-B14F-4D97-AF65-F5344CB8AC3E}">
        <p14:creationId xmlns:p14="http://schemas.microsoft.com/office/powerpoint/2010/main" val="3137006924"/>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pPr algn="ctr"/>
            <a:r>
              <a:rPr lang="id-ID" dirty="0"/>
              <a:t>L</a:t>
            </a:r>
            <a:r>
              <a:rPr lang="en-US" dirty="0" err="1"/>
              <a:t>aws</a:t>
            </a:r>
            <a:r>
              <a:rPr lang="en-US" dirty="0"/>
              <a:t> and </a:t>
            </a:r>
            <a:r>
              <a:rPr lang="id-ID" dirty="0"/>
              <a:t>R</a:t>
            </a:r>
            <a:r>
              <a:rPr lang="en-US" dirty="0" err="1"/>
              <a:t>egulations</a:t>
            </a:r>
            <a:r>
              <a:rPr lang="en-US" dirty="0"/>
              <a:t> relating to CRVS</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259416" y="2999105"/>
            <a:ext cx="8659" cy="8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11816" y="3151505"/>
            <a:ext cx="8659" cy="8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52400" y="1066800"/>
            <a:ext cx="8839200" cy="563880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marL="533400" indent="-444500">
              <a:spcAft>
                <a:spcPts val="1800"/>
              </a:spcAft>
              <a:buAutoNum type="arabicPeriod"/>
            </a:pPr>
            <a:r>
              <a:rPr lang="id-ID" sz="3200" dirty="0">
                <a:solidFill>
                  <a:schemeClr val="tx1"/>
                </a:solidFill>
              </a:rPr>
              <a:t>Children’s Rights</a:t>
            </a:r>
          </a:p>
          <a:p>
            <a:pPr marL="901700" indent="-374650">
              <a:spcAft>
                <a:spcPts val="1200"/>
              </a:spcAft>
              <a:buFont typeface="Wingdings" pitchFamily="2" charset="2"/>
              <a:buChar char="Ø"/>
            </a:pPr>
            <a:r>
              <a:rPr lang="id-ID" sz="3200" dirty="0">
                <a:solidFill>
                  <a:schemeClr val="tx1"/>
                </a:solidFill>
              </a:rPr>
              <a:t>Indonesia Constitution (UUD 1945)</a:t>
            </a:r>
          </a:p>
          <a:p>
            <a:pPr marL="901700" indent="-374650">
              <a:spcAft>
                <a:spcPts val="1200"/>
              </a:spcAft>
              <a:buFont typeface="Wingdings" pitchFamily="2" charset="2"/>
              <a:buChar char="Ø"/>
            </a:pPr>
            <a:r>
              <a:rPr lang="en-US" sz="3200" dirty="0">
                <a:solidFill>
                  <a:schemeClr val="tx1"/>
                </a:solidFill>
              </a:rPr>
              <a:t>Human Rights Law (UU 39/1999)</a:t>
            </a:r>
            <a:endParaRPr lang="id-ID" sz="3200" dirty="0">
              <a:solidFill>
                <a:schemeClr val="tx1"/>
              </a:solidFill>
            </a:endParaRPr>
          </a:p>
          <a:p>
            <a:pPr marL="901700" indent="-374650">
              <a:spcAft>
                <a:spcPts val="1200"/>
              </a:spcAft>
              <a:buFont typeface="Wingdings" pitchFamily="2" charset="2"/>
              <a:buChar char="Ø"/>
            </a:pPr>
            <a:r>
              <a:rPr lang="en-US" sz="3200" dirty="0">
                <a:solidFill>
                  <a:schemeClr val="tx1"/>
                </a:solidFill>
              </a:rPr>
              <a:t>Child Protection Law (UU 23/2002)</a:t>
            </a:r>
            <a:r>
              <a:rPr lang="id-ID" sz="3200" dirty="0">
                <a:solidFill>
                  <a:schemeClr val="tx1"/>
                </a:solidFill>
              </a:rPr>
              <a:t>.</a:t>
            </a:r>
          </a:p>
          <a:p>
            <a:pPr marL="527050"/>
            <a:r>
              <a:rPr lang="en-US" sz="3200" dirty="0">
                <a:solidFill>
                  <a:schemeClr val="tx1"/>
                </a:solidFill>
              </a:rPr>
              <a:t>These laws provide provisions on the rights of the child, including children’s rights to have</a:t>
            </a:r>
            <a:r>
              <a:rPr lang="id-ID" sz="3200" dirty="0">
                <a:solidFill>
                  <a:schemeClr val="tx1"/>
                </a:solidFill>
              </a:rPr>
              <a:t> </a:t>
            </a:r>
            <a:r>
              <a:rPr lang="en-US" sz="3200" dirty="0">
                <a:solidFill>
                  <a:schemeClr val="tx1"/>
                </a:solidFill>
              </a:rPr>
              <a:t>citizenship and a name as part of identity from birth, right to know </a:t>
            </a:r>
            <a:r>
              <a:rPr lang="id-ID" sz="3200" dirty="0">
                <a:solidFill>
                  <a:schemeClr val="tx1"/>
                </a:solidFill>
              </a:rPr>
              <a:t>their </a:t>
            </a:r>
            <a:r>
              <a:rPr lang="en-US" sz="3200" dirty="0">
                <a:solidFill>
                  <a:schemeClr val="tx1"/>
                </a:solidFill>
              </a:rPr>
              <a:t>origin, and</a:t>
            </a:r>
            <a:r>
              <a:rPr lang="id-ID" sz="3200" dirty="0">
                <a:solidFill>
                  <a:schemeClr val="tx1"/>
                </a:solidFill>
              </a:rPr>
              <a:t> </a:t>
            </a:r>
            <a:r>
              <a:rPr lang="en-US" sz="3200" dirty="0">
                <a:solidFill>
                  <a:schemeClr val="tx1"/>
                </a:solidFill>
              </a:rPr>
              <a:t>right to </a:t>
            </a:r>
            <a:r>
              <a:rPr lang="id-ID" sz="3200" dirty="0">
                <a:solidFill>
                  <a:schemeClr val="tx1"/>
                </a:solidFill>
              </a:rPr>
              <a:t>have </a:t>
            </a:r>
            <a:r>
              <a:rPr lang="en-US" sz="3200" dirty="0">
                <a:solidFill>
                  <a:schemeClr val="tx1"/>
                </a:solidFill>
              </a:rPr>
              <a:t>a birth certificate.</a:t>
            </a:r>
            <a:endParaRPr lang="id-ID" sz="3200" dirty="0">
              <a:solidFill>
                <a:schemeClr val="tx1"/>
              </a:solidFill>
            </a:endParaRPr>
          </a:p>
        </p:txBody>
      </p:sp>
    </p:spTree>
    <p:extLst>
      <p:ext uri="{BB962C8B-B14F-4D97-AF65-F5344CB8AC3E}">
        <p14:creationId xmlns:p14="http://schemas.microsoft.com/office/powerpoint/2010/main" val="2019765353"/>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pPr algn="ctr"/>
            <a:r>
              <a:rPr lang="id-ID" sz="3500" dirty="0"/>
              <a:t>L</a:t>
            </a:r>
            <a:r>
              <a:rPr lang="en-US" sz="3500" dirty="0" err="1"/>
              <a:t>aws</a:t>
            </a:r>
            <a:r>
              <a:rPr lang="en-US" sz="3500" dirty="0"/>
              <a:t> and </a:t>
            </a:r>
            <a:r>
              <a:rPr lang="id-ID" sz="3500" dirty="0"/>
              <a:t>R</a:t>
            </a:r>
            <a:r>
              <a:rPr lang="en-US" sz="3500" dirty="0" err="1"/>
              <a:t>egulations</a:t>
            </a:r>
            <a:r>
              <a:rPr lang="en-US" sz="3500" dirty="0"/>
              <a:t> relating to CRVS</a:t>
            </a:r>
            <a:r>
              <a:rPr lang="id-ID" sz="3500" dirty="0"/>
              <a:t>  (2)</a:t>
            </a:r>
            <a:endParaRPr lang="en-US" sz="3500"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259416" y="2999105"/>
            <a:ext cx="8659" cy="8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11816" y="3151505"/>
            <a:ext cx="8659" cy="8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52400" y="914400"/>
            <a:ext cx="8839200" cy="586740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marL="355600" indent="-266700">
              <a:spcAft>
                <a:spcPts val="1200"/>
              </a:spcAft>
              <a:buFont typeface="+mj-lt"/>
              <a:buAutoNum type="arabicPeriod" startAt="2"/>
            </a:pPr>
            <a:r>
              <a:rPr lang="id-ID" sz="2200" dirty="0">
                <a:solidFill>
                  <a:schemeClr val="tx1"/>
                </a:solidFill>
              </a:rPr>
              <a:t>Civil Registration System</a:t>
            </a:r>
          </a:p>
          <a:p>
            <a:pPr marL="723900" indent="-279400">
              <a:spcAft>
                <a:spcPts val="600"/>
              </a:spcAft>
              <a:buFont typeface="Wingdings" pitchFamily="2" charset="2"/>
              <a:buChar char="Ø"/>
            </a:pPr>
            <a:r>
              <a:rPr lang="id-ID" sz="2200" dirty="0">
                <a:solidFill>
                  <a:schemeClr val="tx1"/>
                </a:solidFill>
              </a:rPr>
              <a:t>Population Administration Law (UU 23/2006 &amp; 24/2013)</a:t>
            </a:r>
          </a:p>
          <a:p>
            <a:pPr marL="723900" indent="-279400">
              <a:spcAft>
                <a:spcPts val="600"/>
              </a:spcAft>
              <a:buFont typeface="Wingdings" pitchFamily="2" charset="2"/>
              <a:buChar char="Ø"/>
            </a:pPr>
            <a:r>
              <a:rPr lang="id-ID" sz="2200" dirty="0">
                <a:solidFill>
                  <a:schemeClr val="tx1"/>
                </a:solidFill>
              </a:rPr>
              <a:t>Government Regulation (PP) 37/2007</a:t>
            </a:r>
          </a:p>
          <a:p>
            <a:pPr marL="723900" indent="-279400">
              <a:spcAft>
                <a:spcPts val="600"/>
              </a:spcAft>
              <a:buFont typeface="Wingdings" pitchFamily="2" charset="2"/>
              <a:buChar char="Ø"/>
            </a:pPr>
            <a:r>
              <a:rPr lang="id-ID" sz="2200" dirty="0">
                <a:solidFill>
                  <a:schemeClr val="tx1"/>
                </a:solidFill>
              </a:rPr>
              <a:t>Presidential Regulation (Perpres) 25/2008</a:t>
            </a:r>
          </a:p>
          <a:p>
            <a:pPr marL="723900" indent="-279400">
              <a:spcAft>
                <a:spcPts val="1200"/>
              </a:spcAft>
              <a:buFont typeface="Wingdings" pitchFamily="2" charset="2"/>
              <a:buChar char="Ø"/>
            </a:pPr>
            <a:r>
              <a:rPr lang="en-US" sz="2200" dirty="0">
                <a:solidFill>
                  <a:schemeClr val="tx1"/>
                </a:solidFill>
              </a:rPr>
              <a:t>Minister of Home Affairs Regulation</a:t>
            </a:r>
            <a:r>
              <a:rPr lang="id-ID" sz="2200" dirty="0">
                <a:solidFill>
                  <a:schemeClr val="tx1"/>
                </a:solidFill>
              </a:rPr>
              <a:t> (Permendagri) 9/2016 Indonesia Constitution (UUD 1945)</a:t>
            </a:r>
          </a:p>
          <a:p>
            <a:pPr marL="355600">
              <a:spcAft>
                <a:spcPts val="1200"/>
              </a:spcAft>
            </a:pPr>
            <a:r>
              <a:rPr lang="id-ID" sz="2200" dirty="0">
                <a:solidFill>
                  <a:schemeClr val="tx1"/>
                </a:solidFill>
              </a:rPr>
              <a:t>UU 23/2006 frames Indonesia’s civil registration system and population administration </a:t>
            </a:r>
            <a:r>
              <a:rPr lang="en-US" sz="2200" dirty="0">
                <a:solidFill>
                  <a:schemeClr val="tx1"/>
                </a:solidFill>
              </a:rPr>
              <a:t>establishes the requirements and process to obtain birth and death certificates as well as</a:t>
            </a:r>
            <a:r>
              <a:rPr lang="id-ID" sz="2200" dirty="0">
                <a:solidFill>
                  <a:schemeClr val="tx1"/>
                </a:solidFill>
              </a:rPr>
              <a:t> </a:t>
            </a:r>
            <a:r>
              <a:rPr lang="en-US" sz="2200" dirty="0">
                <a:solidFill>
                  <a:schemeClr val="tx1"/>
                </a:solidFill>
              </a:rPr>
              <a:t>the certification of other vital events. </a:t>
            </a:r>
            <a:endParaRPr lang="id-ID" sz="2200" dirty="0">
              <a:solidFill>
                <a:schemeClr val="tx1"/>
              </a:solidFill>
            </a:endParaRPr>
          </a:p>
          <a:p>
            <a:pPr marL="355600"/>
            <a:r>
              <a:rPr lang="en-US" sz="2200" dirty="0">
                <a:solidFill>
                  <a:schemeClr val="tx1"/>
                </a:solidFill>
              </a:rPr>
              <a:t>UU 24/2013 overruled several provisions from UU 23/2006. One</a:t>
            </a:r>
            <a:r>
              <a:rPr lang="id-ID" sz="2200" dirty="0">
                <a:solidFill>
                  <a:schemeClr val="tx1"/>
                </a:solidFill>
              </a:rPr>
              <a:t> </a:t>
            </a:r>
            <a:r>
              <a:rPr lang="en-US" sz="2200" dirty="0">
                <a:solidFill>
                  <a:schemeClr val="tx1"/>
                </a:solidFill>
              </a:rPr>
              <a:t>of the changes was to simplify the procedure for late birth registration in accordance with</a:t>
            </a:r>
            <a:r>
              <a:rPr lang="id-ID" sz="2200" dirty="0">
                <a:solidFill>
                  <a:schemeClr val="tx1"/>
                </a:solidFill>
              </a:rPr>
              <a:t> </a:t>
            </a:r>
            <a:r>
              <a:rPr lang="en-US" sz="2200" dirty="0">
                <a:solidFill>
                  <a:schemeClr val="tx1"/>
                </a:solidFill>
              </a:rPr>
              <a:t>Constitutional Court Decision Number 18/PUU-XI/2013. PP 37/2007 and </a:t>
            </a:r>
            <a:r>
              <a:rPr lang="en-US" sz="2200" dirty="0" err="1">
                <a:solidFill>
                  <a:schemeClr val="tx1"/>
                </a:solidFill>
              </a:rPr>
              <a:t>Perpres</a:t>
            </a:r>
            <a:r>
              <a:rPr lang="en-US" sz="2200" dirty="0">
                <a:solidFill>
                  <a:schemeClr val="tx1"/>
                </a:solidFill>
              </a:rPr>
              <a:t> 25/2008</a:t>
            </a:r>
            <a:r>
              <a:rPr lang="id-ID" sz="2200" dirty="0">
                <a:solidFill>
                  <a:schemeClr val="tx1"/>
                </a:solidFill>
              </a:rPr>
              <a:t> </a:t>
            </a:r>
            <a:r>
              <a:rPr lang="en-US" sz="2200" dirty="0">
                <a:solidFill>
                  <a:schemeClr val="tx1"/>
                </a:solidFill>
              </a:rPr>
              <a:t>provide technical guidance for UU 23/2006. </a:t>
            </a:r>
            <a:endParaRPr lang="id-ID" sz="2200" dirty="0">
              <a:solidFill>
                <a:schemeClr val="tx1"/>
              </a:solidFill>
            </a:endParaRPr>
          </a:p>
        </p:txBody>
      </p:sp>
    </p:spTree>
    <p:extLst>
      <p:ext uri="{BB962C8B-B14F-4D97-AF65-F5344CB8AC3E}">
        <p14:creationId xmlns:p14="http://schemas.microsoft.com/office/powerpoint/2010/main" val="2019765353"/>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pPr algn="ctr"/>
            <a:r>
              <a:rPr lang="id-ID" sz="3500" dirty="0"/>
              <a:t>L</a:t>
            </a:r>
            <a:r>
              <a:rPr lang="en-US" sz="3500" dirty="0" err="1"/>
              <a:t>aws</a:t>
            </a:r>
            <a:r>
              <a:rPr lang="en-US" sz="3500" dirty="0"/>
              <a:t> and </a:t>
            </a:r>
            <a:r>
              <a:rPr lang="id-ID" sz="3500" dirty="0"/>
              <a:t>R</a:t>
            </a:r>
            <a:r>
              <a:rPr lang="en-US" sz="3500" dirty="0" err="1"/>
              <a:t>egulations</a:t>
            </a:r>
            <a:r>
              <a:rPr lang="en-US" sz="3500" dirty="0"/>
              <a:t> relating to CRVS</a:t>
            </a:r>
            <a:r>
              <a:rPr lang="id-ID" sz="3500" dirty="0"/>
              <a:t>  (3)</a:t>
            </a:r>
            <a:endParaRPr lang="en-US" sz="3500"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259416" y="2999105"/>
            <a:ext cx="8659" cy="8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11816" y="3151505"/>
            <a:ext cx="8659" cy="8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52400" y="914400"/>
            <a:ext cx="8839200" cy="586740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marL="533400" indent="-444500">
              <a:spcAft>
                <a:spcPts val="1200"/>
              </a:spcAft>
              <a:buFont typeface="+mj-lt"/>
              <a:buAutoNum type="arabicPeriod" startAt="3"/>
            </a:pPr>
            <a:r>
              <a:rPr lang="id-ID" sz="3600" dirty="0"/>
              <a:t>Standard of Services</a:t>
            </a:r>
          </a:p>
          <a:p>
            <a:pPr marL="990600" indent="-457200">
              <a:spcAft>
                <a:spcPts val="600"/>
              </a:spcAft>
              <a:buFont typeface="Wingdings" pitchFamily="2" charset="2"/>
              <a:buChar char="Ø"/>
            </a:pPr>
            <a:r>
              <a:rPr lang="en-US" sz="3600" dirty="0"/>
              <a:t>Public Service Law (UU 25/2009)</a:t>
            </a:r>
            <a:endParaRPr lang="id-ID" sz="3600" dirty="0"/>
          </a:p>
          <a:p>
            <a:pPr marL="990600" indent="-457200">
              <a:spcAft>
                <a:spcPts val="600"/>
              </a:spcAft>
              <a:buFont typeface="Wingdings" pitchFamily="2" charset="2"/>
              <a:buChar char="Ø"/>
            </a:pPr>
            <a:r>
              <a:rPr lang="id-ID" sz="3600" dirty="0"/>
              <a:t>Government Regulation (PP) 96/2012 </a:t>
            </a:r>
          </a:p>
          <a:p>
            <a:pPr marL="993775"/>
            <a:r>
              <a:rPr lang="en-US" sz="3600" dirty="0"/>
              <a:t>UU 25/2009 establishes performance standards for government agencies providing services.</a:t>
            </a:r>
            <a:r>
              <a:rPr lang="id-ID" sz="3600" dirty="0"/>
              <a:t> </a:t>
            </a:r>
            <a:r>
              <a:rPr lang="en-US" sz="3600" dirty="0"/>
              <a:t>According to PP 96/2012, administrative services generate various forms of official documents,</a:t>
            </a:r>
            <a:r>
              <a:rPr lang="id-ID" sz="3600" dirty="0"/>
              <a:t> </a:t>
            </a:r>
            <a:r>
              <a:rPr lang="en-US" sz="3600" dirty="0"/>
              <a:t>which are essential for the protection of citizens.</a:t>
            </a:r>
            <a:endParaRPr lang="id-ID" sz="3600" dirty="0"/>
          </a:p>
        </p:txBody>
      </p:sp>
    </p:spTree>
    <p:extLst>
      <p:ext uri="{BB962C8B-B14F-4D97-AF65-F5344CB8AC3E}">
        <p14:creationId xmlns:p14="http://schemas.microsoft.com/office/powerpoint/2010/main" val="2019765353"/>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pPr algn="ctr"/>
            <a:r>
              <a:rPr lang="id-ID" sz="3500" dirty="0"/>
              <a:t>L</a:t>
            </a:r>
            <a:r>
              <a:rPr lang="en-US" sz="3500" dirty="0" err="1"/>
              <a:t>aws</a:t>
            </a:r>
            <a:r>
              <a:rPr lang="en-US" sz="3500" dirty="0"/>
              <a:t> and </a:t>
            </a:r>
            <a:r>
              <a:rPr lang="id-ID" sz="3500" dirty="0"/>
              <a:t>R</a:t>
            </a:r>
            <a:r>
              <a:rPr lang="en-US" sz="3500" dirty="0" err="1"/>
              <a:t>egulations</a:t>
            </a:r>
            <a:r>
              <a:rPr lang="en-US" sz="3500" dirty="0"/>
              <a:t> relating to CRVS</a:t>
            </a:r>
            <a:r>
              <a:rPr lang="id-ID" sz="3500" dirty="0"/>
              <a:t>  (4)</a:t>
            </a:r>
            <a:endParaRPr lang="en-US" sz="3500"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259416" y="2999105"/>
            <a:ext cx="8659" cy="8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11816" y="3151505"/>
            <a:ext cx="8659" cy="8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52400" y="990600"/>
            <a:ext cx="8839200" cy="571500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marL="603250" indent="-514350">
              <a:spcAft>
                <a:spcPts val="1200"/>
              </a:spcAft>
              <a:buFont typeface="+mj-lt"/>
              <a:buAutoNum type="arabicPeriod" startAt="4"/>
            </a:pPr>
            <a:r>
              <a:rPr lang="id-ID" sz="3100" dirty="0"/>
              <a:t>Decentralization</a:t>
            </a:r>
          </a:p>
          <a:p>
            <a:pPr marL="1079500" indent="-457200">
              <a:spcAft>
                <a:spcPts val="600"/>
              </a:spcAft>
              <a:buFont typeface="Wingdings" pitchFamily="2" charset="2"/>
              <a:buChar char="Ø"/>
            </a:pPr>
            <a:r>
              <a:rPr lang="en-US" sz="3100" dirty="0"/>
              <a:t>Local Government Law (UU 23/2014</a:t>
            </a:r>
            <a:r>
              <a:rPr lang="id-ID" sz="3100" dirty="0"/>
              <a:t> &amp; 9/2015)</a:t>
            </a:r>
          </a:p>
          <a:p>
            <a:pPr marL="1079500">
              <a:spcAft>
                <a:spcPts val="1200"/>
              </a:spcAft>
            </a:pPr>
            <a:r>
              <a:rPr lang="en-US" sz="3100" dirty="0"/>
              <a:t>According to this law, local governments are </a:t>
            </a:r>
            <a:r>
              <a:rPr lang="id-ID" sz="3100" dirty="0"/>
              <a:t>r</a:t>
            </a:r>
            <a:r>
              <a:rPr lang="en-US" sz="3100" dirty="0" err="1"/>
              <a:t>equired</a:t>
            </a:r>
            <a:r>
              <a:rPr lang="en-US" sz="3100" dirty="0"/>
              <a:t> to provide civil registration services and</a:t>
            </a:r>
            <a:r>
              <a:rPr lang="id-ID" sz="3100" dirty="0"/>
              <a:t> </a:t>
            </a:r>
            <a:r>
              <a:rPr lang="en-US" sz="3100" dirty="0"/>
              <a:t>can establish their own regulations to improve civil registration services.</a:t>
            </a:r>
            <a:endParaRPr lang="id-ID" sz="3100" dirty="0"/>
          </a:p>
          <a:p>
            <a:pPr marL="1079500" indent="-457200">
              <a:spcAft>
                <a:spcPts val="600"/>
              </a:spcAft>
              <a:buFont typeface="Wingdings" pitchFamily="2" charset="2"/>
              <a:buChar char="Ø"/>
            </a:pPr>
            <a:r>
              <a:rPr lang="id-ID" sz="3100" dirty="0"/>
              <a:t>Village Law (UU 6/2014)</a:t>
            </a:r>
            <a:r>
              <a:rPr lang="en-US" sz="3100" dirty="0"/>
              <a:t> </a:t>
            </a:r>
            <a:endParaRPr lang="id-ID" sz="3100" dirty="0"/>
          </a:p>
          <a:p>
            <a:pPr marL="1079500" indent="-457200"/>
            <a:r>
              <a:rPr lang="id-ID" sz="3100" dirty="0"/>
              <a:t>	</a:t>
            </a:r>
            <a:r>
              <a:rPr lang="en-US" sz="3100" dirty="0"/>
              <a:t>This law provides authority for villages to lead their own development planning, budgeting, and</a:t>
            </a:r>
            <a:r>
              <a:rPr lang="id-ID" sz="3100" dirty="0"/>
              <a:t> programming.</a:t>
            </a:r>
          </a:p>
        </p:txBody>
      </p:sp>
    </p:spTree>
    <p:extLst>
      <p:ext uri="{BB962C8B-B14F-4D97-AF65-F5344CB8AC3E}">
        <p14:creationId xmlns:p14="http://schemas.microsoft.com/office/powerpoint/2010/main" val="2019765353"/>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id-ID" dirty="0"/>
              <a:t>Changes in Indonesia’s CRVS</a:t>
            </a:r>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259416" y="2999105"/>
            <a:ext cx="8659" cy="8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11816" y="3151505"/>
            <a:ext cx="8659" cy="8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95250" y="838200"/>
            <a:ext cx="8915400" cy="594360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marL="441325" indent="-441325">
              <a:spcAft>
                <a:spcPts val="1200"/>
              </a:spcAft>
              <a:buAutoNum type="arabicPeriod"/>
            </a:pPr>
            <a:r>
              <a:rPr lang="id-ID" dirty="0"/>
              <a:t>In 2015, </a:t>
            </a:r>
            <a:r>
              <a:rPr lang="en-US" dirty="0"/>
              <a:t>Minister for Home Affairs issued a Directive16 to all provincial governors and city mayors</a:t>
            </a:r>
            <a:r>
              <a:rPr lang="id-ID" dirty="0"/>
              <a:t> </a:t>
            </a:r>
            <a:r>
              <a:rPr lang="en-US" dirty="0"/>
              <a:t>highlighting the Medium Term Development Plan targets and identified two priorities for</a:t>
            </a:r>
            <a:r>
              <a:rPr lang="id-ID" dirty="0"/>
              <a:t> </a:t>
            </a:r>
            <a:r>
              <a:rPr lang="en-US" dirty="0"/>
              <a:t>civil registry officials: firstly, there now needs to be a focus on issuing birth</a:t>
            </a:r>
            <a:r>
              <a:rPr lang="id-ID" dirty="0"/>
              <a:t> </a:t>
            </a:r>
            <a:r>
              <a:rPr lang="en-US" dirty="0"/>
              <a:t>certificates</a:t>
            </a:r>
            <a:r>
              <a:rPr lang="id-ID" dirty="0"/>
              <a:t> </a:t>
            </a:r>
            <a:r>
              <a:rPr lang="en-US" dirty="0"/>
              <a:t>within 60 days for new-born babies, and, second, all old records of birth certificates</a:t>
            </a:r>
            <a:r>
              <a:rPr lang="id-ID" dirty="0"/>
              <a:t> </a:t>
            </a:r>
            <a:r>
              <a:rPr lang="en-US" dirty="0"/>
              <a:t>contained in hard-copy register books must be re-entered into the </a:t>
            </a:r>
            <a:r>
              <a:rPr lang="en-US" dirty="0" err="1"/>
              <a:t>MoHA</a:t>
            </a:r>
            <a:r>
              <a:rPr lang="en-US" dirty="0"/>
              <a:t> population</a:t>
            </a:r>
            <a:r>
              <a:rPr lang="id-ID" dirty="0"/>
              <a:t> </a:t>
            </a:r>
            <a:r>
              <a:rPr lang="en-US" dirty="0"/>
              <a:t>administration database (known by its acronym SIAK) so as to ensure Indonesia has</a:t>
            </a:r>
            <a:r>
              <a:rPr lang="id-ID" dirty="0"/>
              <a:t> </a:t>
            </a:r>
            <a:r>
              <a:rPr lang="en-US" dirty="0"/>
              <a:t>more up-to-date data on children with and without birth certificates. The Minister</a:t>
            </a:r>
            <a:r>
              <a:rPr lang="id-ID" dirty="0"/>
              <a:t> </a:t>
            </a:r>
            <a:r>
              <a:rPr lang="en-US" dirty="0"/>
              <a:t>also sought data on how many of the children already included in the population</a:t>
            </a:r>
            <a:r>
              <a:rPr lang="id-ID" dirty="0"/>
              <a:t> </a:t>
            </a:r>
            <a:r>
              <a:rPr lang="en-US" dirty="0"/>
              <a:t>administration database have birth certificates.</a:t>
            </a:r>
            <a:endParaRPr lang="id-ID" dirty="0"/>
          </a:p>
          <a:p>
            <a:pPr marL="441325" indent="-441325">
              <a:buAutoNum type="arabicPeriod"/>
            </a:pPr>
            <a:r>
              <a:rPr lang="id-ID" dirty="0"/>
              <a:t>T</a:t>
            </a:r>
            <a:r>
              <a:rPr lang="en-US" dirty="0"/>
              <a:t>he Minister for Home Affairs and the Ministers for Foreign Affairs, Law and Human</a:t>
            </a:r>
            <a:r>
              <a:rPr lang="id-ID" dirty="0"/>
              <a:t> </a:t>
            </a:r>
            <a:r>
              <a:rPr lang="en-US" dirty="0"/>
              <a:t>Rights, Health, Education and Culture, Social Affairs, Religious Affairs and Women’s</a:t>
            </a:r>
            <a:r>
              <a:rPr lang="id-ID" dirty="0"/>
              <a:t> </a:t>
            </a:r>
            <a:r>
              <a:rPr lang="en-US" dirty="0"/>
              <a:t>Empowerment and Child Protection sign a Memorandum of Understanding (MOU). </a:t>
            </a:r>
            <a:endParaRPr lang="id-ID" dirty="0"/>
          </a:p>
          <a:p>
            <a:pPr marL="457200" indent="-457200">
              <a:spcAft>
                <a:spcPts val="1200"/>
              </a:spcAft>
            </a:pPr>
            <a:r>
              <a:rPr lang="id-ID" dirty="0"/>
              <a:t>	</a:t>
            </a:r>
            <a:r>
              <a:rPr lang="en-US" dirty="0" err="1"/>
              <a:t>Th</a:t>
            </a:r>
            <a:r>
              <a:rPr lang="id-ID" dirty="0"/>
              <a:t>is </a:t>
            </a:r>
            <a:r>
              <a:rPr lang="en-US" dirty="0"/>
              <a:t>M</a:t>
            </a:r>
            <a:r>
              <a:rPr lang="id-ID" dirty="0"/>
              <a:t>o</a:t>
            </a:r>
            <a:r>
              <a:rPr lang="en-US" dirty="0"/>
              <a:t>U aim</a:t>
            </a:r>
            <a:r>
              <a:rPr lang="id-ID" dirty="0"/>
              <a:t>s</a:t>
            </a:r>
            <a:r>
              <a:rPr lang="en-US" dirty="0"/>
              <a:t> to create synergies between the roles and program</a:t>
            </a:r>
            <a:r>
              <a:rPr lang="id-ID" dirty="0"/>
              <a:t>s</a:t>
            </a:r>
            <a:r>
              <a:rPr lang="en-US" dirty="0"/>
              <a:t> of the eight</a:t>
            </a:r>
            <a:r>
              <a:rPr lang="id-ID" dirty="0"/>
              <a:t> </a:t>
            </a:r>
            <a:r>
              <a:rPr lang="en-US" dirty="0"/>
              <a:t>Ministries in order to increase the pace of obtaining birth certificates for Indonesian</a:t>
            </a:r>
            <a:r>
              <a:rPr lang="id-ID" dirty="0"/>
              <a:t> c</a:t>
            </a:r>
            <a:r>
              <a:rPr lang="en-US" dirty="0" err="1"/>
              <a:t>hild</a:t>
            </a:r>
            <a:r>
              <a:rPr lang="en-US" dirty="0"/>
              <a:t> within and outside its borders.</a:t>
            </a:r>
            <a:r>
              <a:rPr lang="id-ID" dirty="0"/>
              <a:t> </a:t>
            </a:r>
          </a:p>
          <a:p>
            <a:pPr marL="457200" indent="-457200">
              <a:spcAft>
                <a:spcPts val="1200"/>
              </a:spcAft>
              <a:buFont typeface="+mj-lt"/>
              <a:buAutoNum type="arabicPeriod" startAt="3"/>
            </a:pPr>
            <a:r>
              <a:rPr lang="id-ID" dirty="0"/>
              <a:t>In 2016, </a:t>
            </a:r>
            <a:r>
              <a:rPr lang="en-US" dirty="0"/>
              <a:t>Minister for Home Affairs issued a Ministerial Regulation (Number 2 of 2016), covering</a:t>
            </a:r>
            <a:r>
              <a:rPr lang="id-ID" dirty="0"/>
              <a:t> </a:t>
            </a:r>
            <a:r>
              <a:rPr lang="en-US" dirty="0"/>
              <a:t>the Child ID Card</a:t>
            </a:r>
            <a:r>
              <a:rPr lang="id-ID" dirty="0"/>
              <a:t>.  The aim is </a:t>
            </a:r>
            <a:r>
              <a:rPr lang="en-US" dirty="0"/>
              <a:t>to protect and fulfill the constitutional rights of citizens</a:t>
            </a:r>
            <a:r>
              <a:rPr lang="id-ID" dirty="0"/>
              <a:t>.  I</a:t>
            </a:r>
            <a:r>
              <a:rPr lang="en-US" dirty="0"/>
              <a:t>n order to obtain a child ID card the parents must produce the child’s</a:t>
            </a:r>
            <a:r>
              <a:rPr lang="id-ID" dirty="0"/>
              <a:t> </a:t>
            </a:r>
            <a:r>
              <a:rPr lang="en-US" dirty="0"/>
              <a:t>birth certificate and the family and ID cards of the parents or guardians.</a:t>
            </a:r>
            <a:endParaRPr lang="id-ID" dirty="0"/>
          </a:p>
        </p:txBody>
      </p:sp>
    </p:spTree>
    <p:extLst>
      <p:ext uri="{BB962C8B-B14F-4D97-AF65-F5344CB8AC3E}">
        <p14:creationId xmlns:p14="http://schemas.microsoft.com/office/powerpoint/2010/main" val="2019765353"/>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32815</TotalTime>
  <Words>1726</Words>
  <Application>Microsoft Office PowerPoint</Application>
  <PresentationFormat>On-screen Show (4:3)</PresentationFormat>
  <Paragraphs>132</Paragraphs>
  <Slides>21</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Bitter</vt:lpstr>
      <vt:lpstr>Arial</vt:lpstr>
      <vt:lpstr>Calibri</vt:lpstr>
      <vt:lpstr>Cambria</vt:lpstr>
      <vt:lpstr>Tahoma</vt:lpstr>
      <vt:lpstr>Wingdings</vt:lpstr>
      <vt:lpstr>Office Theme</vt:lpstr>
      <vt:lpstr>Strategies to improve coverage and accuracy of CRVS systems in Indonesia</vt:lpstr>
      <vt:lpstr>Outline</vt:lpstr>
      <vt:lpstr>Indonesia</vt:lpstr>
      <vt:lpstr>Current CRVS Facts in Indonesia</vt:lpstr>
      <vt:lpstr>Laws and Regulations relating to CRVS</vt:lpstr>
      <vt:lpstr>Laws and Regulations relating to CRVS  (2)</vt:lpstr>
      <vt:lpstr>Laws and Regulations relating to CRVS  (3)</vt:lpstr>
      <vt:lpstr>Laws and Regulations relating to CRVS  (4)</vt:lpstr>
      <vt:lpstr>Changes in Indonesia’s CRVS</vt:lpstr>
      <vt:lpstr>Changes in Indonesia’s CRVS    (2)</vt:lpstr>
      <vt:lpstr>CRVS National Strategic Plan</vt:lpstr>
      <vt:lpstr>The Structure of Population Administration Management</vt:lpstr>
      <vt:lpstr>Population Administration Information System</vt:lpstr>
      <vt:lpstr>Vital Statistics in Decentralization Era (2001 - Now)</vt:lpstr>
      <vt:lpstr>Coverage of CRVS and Population Administration</vt:lpstr>
      <vt:lpstr>Obstacles for achieving complete coverage and for improving accuracy </vt:lpstr>
      <vt:lpstr>Obstacles for compiling vital statistics based on civil registration data as the main source </vt:lpstr>
      <vt:lpstr>Efforts carried out or underway for assessing the quality of CRVS systems</vt:lpstr>
      <vt:lpstr>Measures taken to improve quality and interoperability of CRVS</vt:lpstr>
      <vt:lpstr>Measures taken to improve quality and interoperability of CRVS  (2)</vt:lpstr>
      <vt:lpstr>PowerPoint Presentation</vt:lpstr>
    </vt:vector>
  </TitlesOfParts>
  <Company>Waterfall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Edy Santoso</dc:creator>
  <cp:lastModifiedBy>Maria Isabel Cobos</cp:lastModifiedBy>
  <cp:revision>4316</cp:revision>
  <cp:lastPrinted>2015-03-02T01:21:43Z</cp:lastPrinted>
  <dcterms:created xsi:type="dcterms:W3CDTF">2010-06-02T04:06:59Z</dcterms:created>
  <dcterms:modified xsi:type="dcterms:W3CDTF">2017-11-20T22:46:35Z</dcterms:modified>
</cp:coreProperties>
</file>