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9" r:id="rId3"/>
    <p:sldId id="270" r:id="rId4"/>
    <p:sldId id="261" r:id="rId5"/>
    <p:sldId id="257" r:id="rId6"/>
    <p:sldId id="277" r:id="rId7"/>
    <p:sldId id="258" r:id="rId8"/>
    <p:sldId id="259" r:id="rId9"/>
    <p:sldId id="262" r:id="rId10"/>
    <p:sldId id="263" r:id="rId11"/>
    <p:sldId id="264" r:id="rId12"/>
    <p:sldId id="265" r:id="rId13"/>
    <p:sldId id="260" r:id="rId14"/>
    <p:sldId id="268" r:id="rId15"/>
    <p:sldId id="267" r:id="rId16"/>
    <p:sldId id="266" r:id="rId17"/>
    <p:sldId id="272" r:id="rId18"/>
    <p:sldId id="271" r:id="rId19"/>
    <p:sldId id="273" r:id="rId20"/>
    <p:sldId id="274" r:id="rId21"/>
    <p:sldId id="275" r:id="rId22"/>
    <p:sldId id="276" r:id="rId23"/>
    <p:sldId id="278" r:id="rId24"/>
    <p:sldId id="281" r:id="rId25"/>
    <p:sldId id="280" r:id="rId26"/>
    <p:sldId id="283" r:id="rId27"/>
    <p:sldId id="284" r:id="rId28"/>
    <p:sldId id="285" r:id="rId29"/>
    <p:sldId id="286"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264" y="-52"/>
      </p:cViewPr>
      <p:guideLst>
        <p:guide orient="horz" pos="2160"/>
        <p:guide pos="2880"/>
      </p:guideLst>
    </p:cSldViewPr>
  </p:slideViewPr>
  <p:notesTextViewPr>
    <p:cViewPr>
      <p:scale>
        <a:sx n="300" d="100"/>
        <a:sy n="3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4F20DB-CBD7-405D-BB65-D739AF3DB2AA}" type="datetimeFigureOut">
              <a:rPr lang="en-US" smtClean="0"/>
              <a:pPr/>
              <a:t>14-Nov-17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F38B83-CED8-4A4F-B5BF-73A5D96EDDA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COVER</a:t>
            </a:r>
            <a:r>
              <a:rPr lang="en-US" baseline="0" dirty="0" smtClean="0"/>
              <a:t> OF CIVIL STATUS BOOKS</a:t>
            </a:r>
            <a:endParaRPr lang="en-US" dirty="0"/>
          </a:p>
        </p:txBody>
      </p:sp>
      <p:sp>
        <p:nvSpPr>
          <p:cNvPr id="4" name="Slide Number Placeholder 3"/>
          <p:cNvSpPr>
            <a:spLocks noGrp="1"/>
          </p:cNvSpPr>
          <p:nvPr>
            <p:ph type="sldNum" sz="quarter" idx="10"/>
          </p:nvPr>
        </p:nvSpPr>
        <p:spPr/>
        <p:txBody>
          <a:bodyPr/>
          <a:lstStyle/>
          <a:p>
            <a:fld id="{B9F38B83-CED8-4A4F-B5BF-73A5D96EDDAE}"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F38B83-CED8-4A4F-B5BF-73A5D96EDDAE}"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506162-3395-41C8-9642-662831F09E00}" type="datetimeFigureOut">
              <a:rPr lang="en-US" smtClean="0"/>
              <a:pPr/>
              <a:t>14-Nov-17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06312-9AF6-4573-A101-6075F8EE60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06162-3395-41C8-9642-662831F09E00}" type="datetimeFigureOut">
              <a:rPr lang="en-US" smtClean="0"/>
              <a:pPr/>
              <a:t>14-Nov-17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06312-9AF6-4573-A101-6075F8EE60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06162-3395-41C8-9642-662831F09E00}" type="datetimeFigureOut">
              <a:rPr lang="en-US" smtClean="0"/>
              <a:pPr/>
              <a:t>14-Nov-17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06312-9AF6-4573-A101-6075F8EE60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06162-3395-41C8-9642-662831F09E00}" type="datetimeFigureOut">
              <a:rPr lang="en-US" smtClean="0"/>
              <a:pPr/>
              <a:t>14-Nov-17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06312-9AF6-4573-A101-6075F8EE60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506162-3395-41C8-9642-662831F09E00}" type="datetimeFigureOut">
              <a:rPr lang="en-US" smtClean="0"/>
              <a:pPr/>
              <a:t>14-Nov-17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06312-9AF6-4573-A101-6075F8EE60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506162-3395-41C8-9642-662831F09E00}" type="datetimeFigureOut">
              <a:rPr lang="en-US" smtClean="0"/>
              <a:pPr/>
              <a:t>14-Nov-17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06312-9AF6-4573-A101-6075F8EE60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506162-3395-41C8-9642-662831F09E00}" type="datetimeFigureOut">
              <a:rPr lang="en-US" smtClean="0"/>
              <a:pPr/>
              <a:t>14-Nov-17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606312-9AF6-4573-A101-6075F8EE60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506162-3395-41C8-9642-662831F09E00}" type="datetimeFigureOut">
              <a:rPr lang="en-US" smtClean="0"/>
              <a:pPr/>
              <a:t>14-Nov-17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606312-9AF6-4573-A101-6075F8EE60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06162-3395-41C8-9642-662831F09E00}" type="datetimeFigureOut">
              <a:rPr lang="en-US" smtClean="0"/>
              <a:pPr/>
              <a:t>14-Nov-17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606312-9AF6-4573-A101-6075F8EE60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06162-3395-41C8-9642-662831F09E00}" type="datetimeFigureOut">
              <a:rPr lang="en-US" smtClean="0"/>
              <a:pPr/>
              <a:t>14-Nov-17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06312-9AF6-4573-A101-6075F8EE60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06162-3395-41C8-9642-662831F09E00}" type="datetimeFigureOut">
              <a:rPr lang="en-US" smtClean="0"/>
              <a:pPr/>
              <a:t>14-Nov-17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06312-9AF6-4573-A101-6075F8EE60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06162-3395-41C8-9642-662831F09E00}" type="datetimeFigureOut">
              <a:rPr lang="en-US" smtClean="0"/>
              <a:pPr/>
              <a:t>14-Nov-17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06312-9AF6-4573-A101-6075F8EE60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news.zing.vn/video-so-dinh-danh-ca-nhan-la-gi-post794405.html"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2917825"/>
          </a:xfrm>
        </p:spPr>
        <p:txBody>
          <a:bodyPr>
            <a:normAutofit/>
          </a:bodyPr>
          <a:lstStyle/>
          <a:p>
            <a:r>
              <a:rPr lang="en-US" sz="1500" b="1" dirty="0" smtClean="0"/>
              <a:t>Workshop on the Operation of Civil Registration, Vital Statistics and Identity Management Systems for East Asian Countries, 13 – 17 November 2017, Hanoi, Vietnam</a:t>
            </a:r>
            <a:r>
              <a:rPr lang="en-US" dirty="0" smtClean="0"/>
              <a:t/>
            </a:r>
            <a:br>
              <a:rPr lang="en-US" dirty="0" smtClean="0"/>
            </a:br>
            <a:r>
              <a:rPr lang="en-US" dirty="0" smtClean="0"/>
              <a:t/>
            </a:r>
            <a:br>
              <a:rPr lang="en-US" dirty="0" smtClean="0"/>
            </a:br>
            <a:r>
              <a:rPr lang="en-US" sz="2000" dirty="0" smtClean="0"/>
              <a:t>Maintenance of civil registration and vital statistics components:</a:t>
            </a:r>
            <a:r>
              <a:rPr lang="en-US" dirty="0" smtClean="0"/>
              <a:t/>
            </a:r>
            <a:br>
              <a:rPr lang="en-US" dirty="0" smtClean="0"/>
            </a:br>
            <a:r>
              <a:rPr lang="en-US" sz="2500" b="1" dirty="0" smtClean="0"/>
              <a:t>NATIONAL </a:t>
            </a:r>
            <a:r>
              <a:rPr lang="en-US" sz="2500" b="1" dirty="0" smtClean="0"/>
              <a:t>CIVIL REGISTRATION DATABASE OF VIETNAM</a:t>
            </a:r>
            <a:endParaRPr lang="en-US" sz="2500" b="1" dirty="0"/>
          </a:p>
        </p:txBody>
      </p:sp>
      <p:sp>
        <p:nvSpPr>
          <p:cNvPr id="3" name="Subtitle 2"/>
          <p:cNvSpPr>
            <a:spLocks noGrp="1"/>
          </p:cNvSpPr>
          <p:nvPr>
            <p:ph type="subTitle" idx="1"/>
          </p:nvPr>
        </p:nvSpPr>
        <p:spPr/>
        <p:txBody>
          <a:bodyPr>
            <a:normAutofit/>
          </a:bodyPr>
          <a:lstStyle/>
          <a:p>
            <a:pPr algn="r"/>
            <a:r>
              <a:rPr lang="en-US" sz="1500" b="1" dirty="0" smtClean="0"/>
              <a:t>Presenter: Lo </a:t>
            </a:r>
            <a:r>
              <a:rPr lang="en-US" sz="1500" b="1" dirty="0" err="1" smtClean="0"/>
              <a:t>Thuy</a:t>
            </a:r>
            <a:r>
              <a:rPr lang="en-US" sz="1500" b="1" dirty="0" smtClean="0"/>
              <a:t> </a:t>
            </a:r>
            <a:r>
              <a:rPr lang="en-US" sz="1500" b="1" dirty="0" err="1" smtClean="0"/>
              <a:t>Linh</a:t>
            </a:r>
            <a:r>
              <a:rPr lang="en-US" sz="1500" b="1" dirty="0" smtClean="0"/>
              <a:t>, Legal officer</a:t>
            </a:r>
          </a:p>
          <a:p>
            <a:pPr algn="r"/>
            <a:r>
              <a:rPr lang="en-US" sz="1500" b="1" dirty="0" smtClean="0"/>
              <a:t>Civil registration Division</a:t>
            </a:r>
          </a:p>
          <a:p>
            <a:pPr algn="r"/>
            <a:r>
              <a:rPr lang="en-US" sz="1500" b="1" dirty="0" smtClean="0"/>
              <a:t>Agency for Civil registration, Nationality and Attestation </a:t>
            </a:r>
          </a:p>
          <a:p>
            <a:pPr algn="r"/>
            <a:r>
              <a:rPr lang="en-US" sz="1500" b="1" dirty="0" smtClean="0"/>
              <a:t>Ministry of Justice</a:t>
            </a:r>
          </a:p>
          <a:p>
            <a:pPr algn="r"/>
            <a:r>
              <a:rPr lang="en-US" sz="1500" b="1" dirty="0" smtClean="0"/>
              <a:t>Email: linhlt@moj.gov.vn</a:t>
            </a:r>
            <a:endParaRPr lang="en-US" sz="15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of Birth registration book</a:t>
            </a:r>
            <a:endParaRPr lang="en-US" dirty="0"/>
          </a:p>
        </p:txBody>
      </p:sp>
      <p:sp>
        <p:nvSpPr>
          <p:cNvPr id="23558" name="Text Box 6"/>
          <p:cNvSpPr txBox="1">
            <a:spLocks noChangeArrowheads="1"/>
          </p:cNvSpPr>
          <p:nvPr/>
        </p:nvSpPr>
        <p:spPr bwMode="auto">
          <a:xfrm>
            <a:off x="6096000" y="6553200"/>
            <a:ext cx="889000" cy="190500"/>
          </a:xfrm>
          <a:prstGeom prst="rect">
            <a:avLst/>
          </a:prstGeom>
          <a:solidFill>
            <a:srgbClr val="FFFFFF"/>
          </a:solidFill>
          <a:ln w="9525">
            <a:noFill/>
            <a:miter lim="800000"/>
            <a:headEnd/>
            <a:tailEnd/>
          </a:ln>
        </p:spPr>
        <p:txBody>
          <a:bodyPr vert="horz" wrap="square" lIns="18000" tIns="10800" rIns="18000" bIns="1080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100" dirty="0" smtClean="0">
                <a:latin typeface="Arial" pitchFamily="34" charset="0"/>
                <a:ea typeface="Times New Roman" pitchFamily="18" charset="0"/>
                <a:cs typeface="Arial" pitchFamily="34" charset="0"/>
              </a:rPr>
              <a:t>Page No</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01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66" name="Rectangle 14"/>
          <p:cNvSpPr>
            <a:spLocks noChangeArrowheads="1"/>
          </p:cNvSpPr>
          <p:nvPr/>
        </p:nvSpPr>
        <p:spPr bwMode="auto">
          <a:xfrm>
            <a:off x="2971800" y="1676400"/>
            <a:ext cx="5715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23567" name="Rectangle 15"/>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2" name="Table 21"/>
          <p:cNvGraphicFramePr>
            <a:graphicFrameLocks noGrp="1"/>
          </p:cNvGraphicFramePr>
          <p:nvPr/>
        </p:nvGraphicFramePr>
        <p:xfrm>
          <a:off x="2286000" y="1249680"/>
          <a:ext cx="3810000" cy="5516880"/>
        </p:xfrm>
        <a:graphic>
          <a:graphicData uri="http://schemas.openxmlformats.org/drawingml/2006/table">
            <a:tbl>
              <a:tblPr/>
              <a:tblGrid>
                <a:gridCol w="2428361"/>
                <a:gridCol w="1381639"/>
              </a:tblGrid>
              <a:tr h="5227320">
                <a:tc>
                  <a:txBody>
                    <a:bodyPr/>
                    <a:lstStyle/>
                    <a:p>
                      <a:pPr marL="0" marR="0">
                        <a:lnSpc>
                          <a:spcPct val="140000"/>
                        </a:lnSpc>
                        <a:spcBef>
                          <a:spcPts val="600"/>
                        </a:spcBef>
                        <a:spcAft>
                          <a:spcPts val="0"/>
                        </a:spcAft>
                      </a:pPr>
                      <a:r>
                        <a:rPr lang="en-US" sz="600" b="1" dirty="0">
                          <a:latin typeface="Times New Roman"/>
                          <a:ea typeface="Times New Roman"/>
                          <a:cs typeface="Times New Roman"/>
                        </a:rPr>
                        <a:t>Person is registered for birth</a:t>
                      </a:r>
                      <a:endParaRPr lang="en-US" sz="600" dirty="0">
                        <a:latin typeface="Times New Roman"/>
                        <a:ea typeface="Times New Roman"/>
                        <a:cs typeface="Times New Roman"/>
                      </a:endParaRPr>
                    </a:p>
                    <a:p>
                      <a:pPr marL="0" marR="0">
                        <a:lnSpc>
                          <a:spcPct val="140000"/>
                        </a:lnSpc>
                        <a:spcBef>
                          <a:spcPts val="0"/>
                        </a:spcBef>
                        <a:spcAft>
                          <a:spcPts val="0"/>
                        </a:spcAft>
                      </a:pPr>
                      <a:r>
                        <a:rPr lang="en-US" sz="600" dirty="0">
                          <a:latin typeface="Times New Roman"/>
                          <a:ea typeface="Times New Roman"/>
                          <a:cs typeface="Times New Roman"/>
                        </a:rPr>
                        <a:t>Name: …………………………….………………..……..</a:t>
                      </a:r>
                    </a:p>
                    <a:p>
                      <a:pPr marL="0" marR="0">
                        <a:lnSpc>
                          <a:spcPct val="140000"/>
                        </a:lnSpc>
                        <a:spcBef>
                          <a:spcPts val="0"/>
                        </a:spcBef>
                        <a:spcAft>
                          <a:spcPts val="0"/>
                        </a:spcAft>
                      </a:pPr>
                      <a:r>
                        <a:rPr lang="en-US" sz="600" dirty="0">
                          <a:latin typeface="Times New Roman"/>
                          <a:ea typeface="Times New Roman"/>
                          <a:cs typeface="Times New Roman"/>
                        </a:rPr>
                        <a:t>…………………………………….………………..…………………</a:t>
                      </a:r>
                    </a:p>
                    <a:p>
                      <a:pPr marL="0" marR="0">
                        <a:lnSpc>
                          <a:spcPct val="140000"/>
                        </a:lnSpc>
                        <a:spcBef>
                          <a:spcPts val="0"/>
                        </a:spcBef>
                        <a:spcAft>
                          <a:spcPts val="0"/>
                        </a:spcAft>
                      </a:pPr>
                      <a:r>
                        <a:rPr lang="en-US" sz="600" dirty="0">
                          <a:latin typeface="Times New Roman"/>
                          <a:ea typeface="Times New Roman"/>
                          <a:cs typeface="Times New Roman"/>
                        </a:rPr>
                        <a:t>Date of birth:  …../…./…..… in words: …………….………………</a:t>
                      </a:r>
                    </a:p>
                    <a:p>
                      <a:pPr marL="0" marR="0">
                        <a:lnSpc>
                          <a:spcPct val="140000"/>
                        </a:lnSpc>
                        <a:spcBef>
                          <a:spcPts val="0"/>
                        </a:spcBef>
                        <a:spcAft>
                          <a:spcPts val="0"/>
                        </a:spcAft>
                      </a:pPr>
                      <a:r>
                        <a:rPr lang="en-US" sz="600" dirty="0">
                          <a:latin typeface="Times New Roman"/>
                          <a:ea typeface="Times New Roman"/>
                          <a:cs typeface="Times New Roman"/>
                        </a:rPr>
                        <a:t>…………………………………….………………..…………………</a:t>
                      </a:r>
                    </a:p>
                    <a:p>
                      <a:pPr marL="0" marR="0">
                        <a:lnSpc>
                          <a:spcPct val="140000"/>
                        </a:lnSpc>
                        <a:spcBef>
                          <a:spcPts val="0"/>
                        </a:spcBef>
                        <a:spcAft>
                          <a:spcPts val="0"/>
                        </a:spcAft>
                      </a:pPr>
                      <a:r>
                        <a:rPr lang="en-US" sz="600" dirty="0">
                          <a:latin typeface="Times New Roman"/>
                          <a:ea typeface="Times New Roman"/>
                          <a:cs typeface="Times New Roman"/>
                        </a:rPr>
                        <a:t>…………………………………….………………..…………………</a:t>
                      </a:r>
                    </a:p>
                    <a:p>
                      <a:pPr marL="0" marR="0">
                        <a:lnSpc>
                          <a:spcPct val="140000"/>
                        </a:lnSpc>
                        <a:spcBef>
                          <a:spcPts val="0"/>
                        </a:spcBef>
                        <a:spcAft>
                          <a:spcPts val="0"/>
                        </a:spcAft>
                      </a:pPr>
                      <a:r>
                        <a:rPr lang="en-US" sz="600" dirty="0">
                          <a:latin typeface="Times New Roman"/>
                          <a:ea typeface="Times New Roman"/>
                          <a:cs typeface="Times New Roman"/>
                        </a:rPr>
                        <a:t>Sex: …………… </a:t>
                      </a:r>
                      <a:r>
                        <a:rPr lang="pt-BR" sz="600" dirty="0">
                          <a:latin typeface="Times New Roman"/>
                          <a:ea typeface="Times New Roman"/>
                          <a:cs typeface="Times New Roman"/>
                        </a:rPr>
                        <a:t>Ethnicity: ……………Nationality: ……………</a:t>
                      </a:r>
                      <a:endParaRPr lang="en-US" sz="600" dirty="0">
                        <a:latin typeface="Times New Roman"/>
                        <a:ea typeface="Times New Roman"/>
                        <a:cs typeface="Times New Roman"/>
                      </a:endParaRPr>
                    </a:p>
                    <a:p>
                      <a:pPr marL="0" marR="0">
                        <a:lnSpc>
                          <a:spcPct val="140000"/>
                        </a:lnSpc>
                        <a:spcBef>
                          <a:spcPts val="0"/>
                        </a:spcBef>
                        <a:spcAft>
                          <a:spcPts val="0"/>
                        </a:spcAft>
                      </a:pPr>
                      <a:r>
                        <a:rPr lang="pt-BR" sz="600" dirty="0">
                          <a:latin typeface="Times New Roman"/>
                          <a:ea typeface="Times New Roman"/>
                          <a:cs typeface="Times New Roman"/>
                        </a:rPr>
                        <a:t>Place of birth: ………………………….………………..…………………</a:t>
                      </a:r>
                      <a:endParaRPr lang="en-US" sz="600" dirty="0">
                        <a:latin typeface="Times New Roman"/>
                        <a:ea typeface="Times New Roman"/>
                        <a:cs typeface="Times New Roman"/>
                      </a:endParaRPr>
                    </a:p>
                    <a:p>
                      <a:pPr marL="0" marR="0">
                        <a:lnSpc>
                          <a:spcPct val="140000"/>
                        </a:lnSpc>
                        <a:spcBef>
                          <a:spcPts val="0"/>
                        </a:spcBef>
                        <a:spcAft>
                          <a:spcPts val="0"/>
                        </a:spcAft>
                      </a:pPr>
                      <a:r>
                        <a:rPr lang="pt-BR" sz="600" dirty="0">
                          <a:latin typeface="Times New Roman"/>
                          <a:ea typeface="Times New Roman"/>
                          <a:cs typeface="Times New Roman"/>
                        </a:rPr>
                        <a:t>……………………….………………..……………………………….</a:t>
                      </a:r>
                      <a:endParaRPr lang="en-US" sz="600" dirty="0">
                        <a:latin typeface="Times New Roman"/>
                        <a:ea typeface="Times New Roman"/>
                        <a:cs typeface="Times New Roman"/>
                      </a:endParaRPr>
                    </a:p>
                    <a:p>
                      <a:pPr marL="0" marR="0">
                        <a:lnSpc>
                          <a:spcPct val="140000"/>
                        </a:lnSpc>
                        <a:spcBef>
                          <a:spcPts val="0"/>
                        </a:spcBef>
                        <a:spcAft>
                          <a:spcPts val="0"/>
                        </a:spcAft>
                      </a:pPr>
                      <a:r>
                        <a:rPr lang="pt-BR" sz="600" dirty="0">
                          <a:latin typeface="Times New Roman"/>
                          <a:ea typeface="Times New Roman"/>
                          <a:cs typeface="Times New Roman"/>
                        </a:rPr>
                        <a:t>Hometown: ……………………….………………..……………...…</a:t>
                      </a:r>
                      <a:endParaRPr lang="en-US" sz="600" dirty="0">
                        <a:latin typeface="Times New Roman"/>
                        <a:ea typeface="Times New Roman"/>
                        <a:cs typeface="Times New Roman"/>
                      </a:endParaRPr>
                    </a:p>
                    <a:p>
                      <a:pPr marL="0" marR="0">
                        <a:lnSpc>
                          <a:spcPct val="140000"/>
                        </a:lnSpc>
                        <a:spcBef>
                          <a:spcPts val="0"/>
                        </a:spcBef>
                        <a:spcAft>
                          <a:spcPts val="0"/>
                        </a:spcAft>
                      </a:pPr>
                      <a:r>
                        <a:rPr lang="pt-BR" sz="600" dirty="0">
                          <a:latin typeface="Times New Roman"/>
                          <a:ea typeface="Times New Roman"/>
                          <a:cs typeface="Times New Roman"/>
                        </a:rPr>
                        <a:t>PIN: ……..………….....................................………</a:t>
                      </a:r>
                      <a:endParaRPr lang="en-US" sz="600" dirty="0">
                        <a:latin typeface="Times New Roman"/>
                        <a:ea typeface="Times New Roman"/>
                        <a:cs typeface="Times New Roman"/>
                      </a:endParaRPr>
                    </a:p>
                    <a:p>
                      <a:pPr marL="0" marR="0">
                        <a:lnSpc>
                          <a:spcPct val="140000"/>
                        </a:lnSpc>
                        <a:spcBef>
                          <a:spcPts val="1200"/>
                        </a:spcBef>
                        <a:spcAft>
                          <a:spcPts val="0"/>
                        </a:spcAft>
                      </a:pPr>
                      <a:r>
                        <a:rPr lang="pt-BR" sz="600" b="1" dirty="0">
                          <a:latin typeface="Times New Roman"/>
                          <a:ea typeface="Times New Roman"/>
                          <a:cs typeface="Times New Roman"/>
                        </a:rPr>
                        <a:t>Name of mother:</a:t>
                      </a:r>
                      <a:r>
                        <a:rPr lang="pt-BR" sz="600" dirty="0">
                          <a:latin typeface="Times New Roman"/>
                          <a:ea typeface="Times New Roman"/>
                          <a:cs typeface="Times New Roman"/>
                        </a:rPr>
                        <a:t> ………………..…….………………..……..</a:t>
                      </a:r>
                      <a:endParaRPr lang="en-US" sz="600" dirty="0">
                        <a:latin typeface="Times New Roman"/>
                        <a:ea typeface="Times New Roman"/>
                        <a:cs typeface="Times New Roman"/>
                      </a:endParaRPr>
                    </a:p>
                    <a:p>
                      <a:pPr marL="0" marR="0">
                        <a:lnSpc>
                          <a:spcPct val="140000"/>
                        </a:lnSpc>
                        <a:spcBef>
                          <a:spcPts val="0"/>
                        </a:spcBef>
                        <a:spcAft>
                          <a:spcPts val="0"/>
                        </a:spcAft>
                      </a:pPr>
                      <a:r>
                        <a:rPr lang="pt-BR" sz="600" dirty="0">
                          <a:latin typeface="Times New Roman"/>
                          <a:ea typeface="Times New Roman"/>
                          <a:cs typeface="Times New Roman"/>
                        </a:rPr>
                        <a:t>……………………….………………..………………………………</a:t>
                      </a:r>
                      <a:endParaRPr lang="en-US" sz="600" dirty="0">
                        <a:latin typeface="Times New Roman"/>
                        <a:ea typeface="Times New Roman"/>
                        <a:cs typeface="Times New Roman"/>
                      </a:endParaRPr>
                    </a:p>
                    <a:p>
                      <a:pPr marL="0" marR="0">
                        <a:lnSpc>
                          <a:spcPct val="140000"/>
                        </a:lnSpc>
                        <a:spcBef>
                          <a:spcPts val="0"/>
                        </a:spcBef>
                        <a:spcAft>
                          <a:spcPts val="0"/>
                        </a:spcAft>
                      </a:pPr>
                      <a:r>
                        <a:rPr lang="pt-BR" sz="600" dirty="0">
                          <a:latin typeface="Times New Roman"/>
                          <a:ea typeface="Times New Roman"/>
                          <a:cs typeface="Times New Roman"/>
                        </a:rPr>
                        <a:t>Year of birth: ………….. Ethnicity: ……………Nationality: ………</a:t>
                      </a:r>
                      <a:endParaRPr lang="en-US" sz="600" dirty="0">
                        <a:latin typeface="Times New Roman"/>
                        <a:ea typeface="Times New Roman"/>
                        <a:cs typeface="Times New Roman"/>
                      </a:endParaRPr>
                    </a:p>
                    <a:p>
                      <a:pPr marL="0" marR="0">
                        <a:lnSpc>
                          <a:spcPct val="140000"/>
                        </a:lnSpc>
                        <a:spcBef>
                          <a:spcPts val="0"/>
                        </a:spcBef>
                        <a:spcAft>
                          <a:spcPts val="0"/>
                        </a:spcAft>
                      </a:pPr>
                      <a:r>
                        <a:rPr lang="pt-BR" sz="600" dirty="0">
                          <a:latin typeface="Times New Roman"/>
                          <a:ea typeface="Times New Roman"/>
                          <a:cs typeface="Times New Roman"/>
                        </a:rPr>
                        <a:t>Place of residence:……………….………………..…………………</a:t>
                      </a:r>
                      <a:endParaRPr lang="en-US" sz="600" dirty="0">
                        <a:latin typeface="Times New Roman"/>
                        <a:ea typeface="Times New Roman"/>
                        <a:cs typeface="Times New Roman"/>
                      </a:endParaRPr>
                    </a:p>
                    <a:p>
                      <a:pPr marL="0" marR="0">
                        <a:lnSpc>
                          <a:spcPct val="140000"/>
                        </a:lnSpc>
                        <a:spcBef>
                          <a:spcPts val="0"/>
                        </a:spcBef>
                        <a:spcAft>
                          <a:spcPts val="0"/>
                        </a:spcAft>
                      </a:pPr>
                      <a:r>
                        <a:rPr lang="pt-BR" sz="600" dirty="0">
                          <a:latin typeface="Times New Roman"/>
                          <a:ea typeface="Times New Roman"/>
                          <a:cs typeface="Times New Roman"/>
                        </a:rPr>
                        <a:t>……………………….………………..………………………………</a:t>
                      </a:r>
                      <a:endParaRPr lang="en-US" sz="600" dirty="0">
                        <a:latin typeface="Times New Roman"/>
                        <a:ea typeface="Times New Roman"/>
                        <a:cs typeface="Times New Roman"/>
                      </a:endParaRPr>
                    </a:p>
                    <a:p>
                      <a:pPr marL="0" marR="0">
                        <a:lnSpc>
                          <a:spcPct val="140000"/>
                        </a:lnSpc>
                        <a:spcBef>
                          <a:spcPts val="1200"/>
                        </a:spcBef>
                        <a:spcAft>
                          <a:spcPts val="0"/>
                        </a:spcAft>
                      </a:pPr>
                      <a:r>
                        <a:rPr lang="pt-BR" sz="600" b="1" dirty="0">
                          <a:latin typeface="Times New Roman"/>
                          <a:ea typeface="Times New Roman"/>
                          <a:cs typeface="Times New Roman"/>
                        </a:rPr>
                        <a:t>Name of father:</a:t>
                      </a:r>
                      <a:r>
                        <a:rPr lang="pt-BR" sz="600" dirty="0">
                          <a:latin typeface="Times New Roman"/>
                          <a:ea typeface="Times New Roman"/>
                          <a:cs typeface="Times New Roman"/>
                        </a:rPr>
                        <a:t> ………………..…….………………..……..</a:t>
                      </a:r>
                      <a:endParaRPr lang="en-US" sz="600" dirty="0">
                        <a:latin typeface="Times New Roman"/>
                        <a:ea typeface="Times New Roman"/>
                        <a:cs typeface="Times New Roman"/>
                      </a:endParaRPr>
                    </a:p>
                    <a:p>
                      <a:pPr marL="0" marR="0">
                        <a:lnSpc>
                          <a:spcPct val="140000"/>
                        </a:lnSpc>
                        <a:spcBef>
                          <a:spcPts val="0"/>
                        </a:spcBef>
                        <a:spcAft>
                          <a:spcPts val="0"/>
                        </a:spcAft>
                      </a:pPr>
                      <a:r>
                        <a:rPr lang="pt-BR" sz="600" dirty="0">
                          <a:latin typeface="Times New Roman"/>
                          <a:ea typeface="Times New Roman"/>
                          <a:cs typeface="Times New Roman"/>
                        </a:rPr>
                        <a:t>……………………….………………..………………………………</a:t>
                      </a:r>
                      <a:endParaRPr lang="en-US" sz="600" dirty="0">
                        <a:latin typeface="Times New Roman"/>
                        <a:ea typeface="Times New Roman"/>
                        <a:cs typeface="Times New Roman"/>
                      </a:endParaRPr>
                    </a:p>
                    <a:p>
                      <a:pPr marL="0" marR="0">
                        <a:lnSpc>
                          <a:spcPct val="140000"/>
                        </a:lnSpc>
                        <a:spcBef>
                          <a:spcPts val="0"/>
                        </a:spcBef>
                        <a:spcAft>
                          <a:spcPts val="0"/>
                        </a:spcAft>
                      </a:pPr>
                      <a:r>
                        <a:rPr lang="pt-BR" sz="600" dirty="0">
                          <a:latin typeface="Times New Roman"/>
                          <a:ea typeface="Times New Roman"/>
                          <a:cs typeface="Times New Roman"/>
                        </a:rPr>
                        <a:t>Year of birth: ………….. Ethnicity: ……………Nationality: ………</a:t>
                      </a:r>
                      <a:endParaRPr lang="en-US" sz="600" dirty="0">
                        <a:latin typeface="Times New Roman"/>
                        <a:ea typeface="Times New Roman"/>
                        <a:cs typeface="Times New Roman"/>
                      </a:endParaRPr>
                    </a:p>
                    <a:p>
                      <a:pPr marL="0" marR="0">
                        <a:lnSpc>
                          <a:spcPct val="140000"/>
                        </a:lnSpc>
                        <a:spcBef>
                          <a:spcPts val="0"/>
                        </a:spcBef>
                        <a:spcAft>
                          <a:spcPts val="0"/>
                        </a:spcAft>
                      </a:pPr>
                      <a:r>
                        <a:rPr lang="pt-BR" sz="600" dirty="0">
                          <a:latin typeface="Times New Roman"/>
                          <a:ea typeface="Times New Roman"/>
                          <a:cs typeface="Times New Roman"/>
                        </a:rPr>
                        <a:t>Place of residence:……………….………………..…………………</a:t>
                      </a:r>
                      <a:endParaRPr lang="en-US" sz="600" dirty="0">
                        <a:latin typeface="Times New Roman"/>
                        <a:ea typeface="Times New Roman"/>
                        <a:cs typeface="Times New Roman"/>
                      </a:endParaRPr>
                    </a:p>
                    <a:p>
                      <a:pPr marL="0" marR="0">
                        <a:lnSpc>
                          <a:spcPct val="140000"/>
                        </a:lnSpc>
                        <a:spcBef>
                          <a:spcPts val="1200"/>
                        </a:spcBef>
                        <a:spcAft>
                          <a:spcPts val="0"/>
                        </a:spcAft>
                      </a:pPr>
                      <a:r>
                        <a:rPr lang="pt-BR" sz="600" b="1" dirty="0">
                          <a:latin typeface="Times New Roman"/>
                          <a:ea typeface="Times New Roman"/>
                          <a:cs typeface="Times New Roman"/>
                        </a:rPr>
                        <a:t>Name of person who conducted birth registration:</a:t>
                      </a:r>
                      <a:r>
                        <a:rPr lang="pt-BR" sz="600" dirty="0">
                          <a:latin typeface="Times New Roman"/>
                          <a:ea typeface="Times New Roman"/>
                          <a:cs typeface="Times New Roman"/>
                        </a:rPr>
                        <a:t> ……………</a:t>
                      </a:r>
                      <a:br>
                        <a:rPr lang="pt-BR" sz="600" dirty="0">
                          <a:latin typeface="Times New Roman"/>
                          <a:ea typeface="Times New Roman"/>
                          <a:cs typeface="Times New Roman"/>
                        </a:rPr>
                      </a:br>
                      <a:r>
                        <a:rPr lang="pt-BR" sz="600" dirty="0">
                          <a:latin typeface="Times New Roman"/>
                          <a:ea typeface="Times New Roman"/>
                          <a:cs typeface="Times New Roman"/>
                        </a:rPr>
                        <a:t>……………………….………………..………………………………</a:t>
                      </a:r>
                      <a:br>
                        <a:rPr lang="pt-BR" sz="600" dirty="0">
                          <a:latin typeface="Times New Roman"/>
                          <a:ea typeface="Times New Roman"/>
                          <a:cs typeface="Times New Roman"/>
                        </a:rPr>
                      </a:br>
                      <a:r>
                        <a:rPr lang="pt-BR" sz="600" dirty="0">
                          <a:latin typeface="Times New Roman"/>
                          <a:ea typeface="Times New Roman"/>
                          <a:cs typeface="Times New Roman"/>
                        </a:rPr>
                        <a:t>ID information: ……………………..…………………………….…</a:t>
                      </a:r>
                      <a:endParaRPr lang="en-US" sz="600" dirty="0">
                        <a:latin typeface="Times New Roman"/>
                        <a:ea typeface="Times New Roman"/>
                        <a:cs typeface="Times New Roman"/>
                      </a:endParaRPr>
                    </a:p>
                    <a:p>
                      <a:pPr marL="0" marR="0">
                        <a:lnSpc>
                          <a:spcPct val="140000"/>
                        </a:lnSpc>
                        <a:spcBef>
                          <a:spcPts val="1200"/>
                        </a:spcBef>
                        <a:spcAft>
                          <a:spcPts val="0"/>
                        </a:spcAft>
                      </a:pPr>
                      <a:r>
                        <a:rPr lang="pt-BR" sz="600" b="1" dirty="0">
                          <a:latin typeface="Times New Roman"/>
                          <a:ea typeface="Times New Roman"/>
                          <a:cs typeface="Times New Roman"/>
                        </a:rPr>
                        <a:t>Full name, position of person signing the birth certificate /Extract in the birth register: </a:t>
                      </a:r>
                      <a:r>
                        <a:rPr lang="pt-BR" sz="600" dirty="0">
                          <a:latin typeface="Times New Roman"/>
                          <a:ea typeface="Times New Roman"/>
                          <a:cs typeface="Times New Roman"/>
                        </a:rPr>
                        <a:t>………………………….…………….</a:t>
                      </a:r>
                      <a:endParaRPr lang="en-US" sz="600" dirty="0">
                        <a:latin typeface="Times New Roman"/>
                        <a:ea typeface="Times New Roman"/>
                        <a:cs typeface="Times New Roman"/>
                      </a:endParaRPr>
                    </a:p>
                    <a:p>
                      <a:pPr marL="0" marR="0">
                        <a:lnSpc>
                          <a:spcPct val="140000"/>
                        </a:lnSpc>
                        <a:spcBef>
                          <a:spcPts val="0"/>
                        </a:spcBef>
                        <a:spcAft>
                          <a:spcPts val="0"/>
                        </a:spcAft>
                      </a:pPr>
                      <a:r>
                        <a:rPr lang="pt-BR" sz="600" dirty="0">
                          <a:latin typeface="Times New Roman"/>
                          <a:ea typeface="Times New Roman"/>
                          <a:cs typeface="Times New Roman"/>
                        </a:rPr>
                        <a:t>…................………………………………….……………………..….</a:t>
                      </a:r>
                      <a:endParaRPr lang="en-US" sz="600" dirty="0">
                        <a:latin typeface="Times New Roman"/>
                        <a:ea typeface="Times New Roman"/>
                        <a:cs typeface="Times New Roman"/>
                      </a:endParaRPr>
                    </a:p>
                    <a:p>
                      <a:pPr marL="0" marR="0">
                        <a:spcBef>
                          <a:spcPts val="0"/>
                        </a:spcBef>
                        <a:spcAft>
                          <a:spcPts val="0"/>
                        </a:spcAft>
                      </a:pPr>
                      <a:r>
                        <a:rPr lang="pt-BR" sz="600" dirty="0">
                          <a:latin typeface="Times New Roman"/>
                          <a:ea typeface="Times New Roman"/>
                          <a:cs typeface="Times New Roman"/>
                        </a:rPr>
                        <a:t>……………………….………………..………………………………</a:t>
                      </a:r>
                      <a:br>
                        <a:rPr lang="pt-BR" sz="600" dirty="0">
                          <a:latin typeface="Times New Roman"/>
                          <a:ea typeface="Times New Roman"/>
                          <a:cs typeface="Times New Roman"/>
                        </a:rPr>
                      </a:br>
                      <a:r>
                        <a:rPr lang="pt-BR" sz="600" b="1" dirty="0">
                          <a:latin typeface="Times New Roman"/>
                          <a:ea typeface="Times New Roman"/>
                          <a:cs typeface="Times New Roman"/>
                        </a:rPr>
                        <a:t>Name of person </a:t>
                      </a:r>
                      <a:endParaRPr lang="en-US" sz="600" dirty="0">
                        <a:latin typeface="Times New Roman"/>
                        <a:ea typeface="Times New Roman"/>
                        <a:cs typeface="Times New Roman"/>
                      </a:endParaRPr>
                    </a:p>
                    <a:p>
                      <a:pPr marL="0" marR="0">
                        <a:spcBef>
                          <a:spcPts val="0"/>
                        </a:spcBef>
                        <a:spcAft>
                          <a:spcPts val="0"/>
                        </a:spcAft>
                      </a:pPr>
                      <a:r>
                        <a:rPr lang="pt-BR" sz="600" b="1" dirty="0">
                          <a:latin typeface="Times New Roman"/>
                          <a:ea typeface="Times New Roman"/>
                          <a:cs typeface="Times New Roman"/>
                        </a:rPr>
                        <a:t>conducting</a:t>
                      </a:r>
                      <a:endParaRPr lang="en-US" sz="600" dirty="0">
                        <a:latin typeface="Times New Roman"/>
                        <a:ea typeface="Times New Roman"/>
                        <a:cs typeface="Times New Roman"/>
                      </a:endParaRPr>
                    </a:p>
                    <a:p>
                      <a:pPr marL="0" marR="0">
                        <a:spcBef>
                          <a:spcPts val="0"/>
                        </a:spcBef>
                        <a:spcAft>
                          <a:spcPts val="0"/>
                        </a:spcAft>
                      </a:pPr>
                      <a:r>
                        <a:rPr lang="pt-BR" sz="600" b="1" dirty="0">
                          <a:latin typeface="Times New Roman"/>
                          <a:ea typeface="Times New Roman"/>
                          <a:cs typeface="Times New Roman"/>
                        </a:rPr>
                        <a:t>birth registration</a:t>
                      </a:r>
                      <a:r>
                        <a:rPr lang="pt-BR" sz="600" dirty="0">
                          <a:latin typeface="Times New Roman"/>
                          <a:ea typeface="Times New Roman"/>
                          <a:cs typeface="Times New Roman"/>
                        </a:rPr>
                        <a:t>                                            </a:t>
                      </a:r>
                      <a:r>
                        <a:rPr lang="pt-BR" sz="600" b="1" dirty="0">
                          <a:latin typeface="Times New Roman"/>
                          <a:ea typeface="Times New Roman"/>
                          <a:cs typeface="Times New Roman"/>
                        </a:rPr>
                        <a:t>Civil registrar</a:t>
                      </a:r>
                      <a:endParaRPr lang="en-US" sz="600" dirty="0">
                        <a:latin typeface="Times New Roman"/>
                        <a:ea typeface="Times New Roman"/>
                        <a:cs typeface="Times New Roman"/>
                      </a:endParaRPr>
                    </a:p>
                    <a:p>
                      <a:pPr marL="0" marR="0">
                        <a:lnSpc>
                          <a:spcPct val="130000"/>
                        </a:lnSpc>
                        <a:spcBef>
                          <a:spcPts val="0"/>
                        </a:spcBef>
                        <a:spcAft>
                          <a:spcPts val="0"/>
                        </a:spcAft>
                      </a:pPr>
                      <a:r>
                        <a:rPr lang="pt-BR" sz="600" i="1" dirty="0">
                          <a:latin typeface="Times New Roman"/>
                          <a:ea typeface="Times New Roman"/>
                          <a:cs typeface="Times New Roman"/>
                        </a:rPr>
                        <a:t>   (Signature, full name)                                                 (Signature, full name)</a:t>
                      </a:r>
                      <a:endParaRPr lang="en-US" sz="600" dirty="0">
                        <a:latin typeface="Times New Roman"/>
                        <a:ea typeface="Times New Roman"/>
                        <a:cs typeface="Times New Roman"/>
                      </a:endParaRPr>
                    </a:p>
                    <a:p>
                      <a:pPr marL="0" marR="0">
                        <a:lnSpc>
                          <a:spcPct val="130000"/>
                        </a:lnSpc>
                        <a:spcBef>
                          <a:spcPts val="0"/>
                        </a:spcBef>
                        <a:spcAft>
                          <a:spcPts val="0"/>
                        </a:spcAft>
                      </a:pPr>
                      <a:r>
                        <a:rPr lang="pt-BR" sz="600" dirty="0">
                          <a:latin typeface="Times New Roman"/>
                          <a:ea typeface="Times New Roman"/>
                          <a:cs typeface="Times New Roman"/>
                        </a:rPr>
                        <a:t>         </a:t>
                      </a:r>
                      <a:r>
                        <a:rPr lang="en-US" sz="600" dirty="0">
                          <a:latin typeface="Times New Roman"/>
                          <a:ea typeface="Times New Roman"/>
                          <a:cs typeface="Times New Roman"/>
                        </a:rPr>
                        <a:t>……………….                                       ……………….</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0"/>
                        </a:spcAft>
                      </a:pPr>
                      <a:r>
                        <a:rPr lang="en-US" sz="600" dirty="0" err="1" smtClean="0">
                          <a:latin typeface="Times New Roman"/>
                          <a:ea typeface="Times New Roman"/>
                          <a:cs typeface="Times New Roman"/>
                        </a:rPr>
                        <a:t>Ontime</a:t>
                      </a:r>
                      <a:r>
                        <a:rPr lang="en-US" sz="600" dirty="0" smtClean="0">
                          <a:latin typeface="Times New Roman"/>
                          <a:ea typeface="Times New Roman"/>
                          <a:cs typeface="Times New Roman"/>
                        </a:rPr>
                        <a:t>:  </a:t>
                      </a:r>
                    </a:p>
                    <a:p>
                      <a:pPr marL="0" marR="0">
                        <a:spcBef>
                          <a:spcPts val="300"/>
                        </a:spcBef>
                        <a:spcAft>
                          <a:spcPts val="0"/>
                        </a:spcAft>
                      </a:pPr>
                      <a:r>
                        <a:rPr lang="en-US" sz="600" dirty="0" smtClean="0">
                          <a:latin typeface="Times New Roman"/>
                          <a:ea typeface="Times New Roman"/>
                          <a:cs typeface="Times New Roman"/>
                        </a:rPr>
                        <a:t>Late registration:</a:t>
                      </a:r>
                    </a:p>
                    <a:p>
                      <a:pPr marL="0" marR="0">
                        <a:spcBef>
                          <a:spcPts val="300"/>
                        </a:spcBef>
                        <a:spcAft>
                          <a:spcPts val="0"/>
                        </a:spcAft>
                      </a:pPr>
                      <a:r>
                        <a:rPr lang="en-US" sz="600" dirty="0" smtClean="0">
                          <a:latin typeface="Times New Roman"/>
                          <a:ea typeface="Times New Roman"/>
                          <a:cs typeface="Times New Roman"/>
                        </a:rPr>
                        <a:t>Re-registration:</a:t>
                      </a:r>
                    </a:p>
                    <a:p>
                      <a:pPr marL="0" marR="0">
                        <a:spcBef>
                          <a:spcPts val="300"/>
                        </a:spcBef>
                        <a:spcAft>
                          <a:spcPts val="0"/>
                        </a:spcAft>
                      </a:pPr>
                      <a:r>
                        <a:rPr lang="en-US" sz="600" dirty="0" smtClean="0">
                          <a:latin typeface="Times New Roman"/>
                          <a:ea typeface="Times New Roman"/>
                          <a:cs typeface="Times New Roman"/>
                        </a:rPr>
                        <a:t>Child whose parents </a:t>
                      </a:r>
                    </a:p>
                    <a:p>
                      <a:pPr marL="0" marR="0">
                        <a:spcBef>
                          <a:spcPts val="300"/>
                        </a:spcBef>
                        <a:spcAft>
                          <a:spcPts val="0"/>
                        </a:spcAft>
                      </a:pPr>
                      <a:r>
                        <a:rPr lang="en-US" sz="600" dirty="0" smtClean="0">
                          <a:latin typeface="Times New Roman"/>
                          <a:ea typeface="Times New Roman"/>
                          <a:cs typeface="Times New Roman"/>
                        </a:rPr>
                        <a:t>haven’t been identified  :</a:t>
                      </a:r>
                    </a:p>
                    <a:p>
                      <a:pPr marL="0" marR="0">
                        <a:spcBef>
                          <a:spcPts val="300"/>
                        </a:spcBef>
                        <a:spcAft>
                          <a:spcPts val="0"/>
                        </a:spcAft>
                      </a:pPr>
                      <a:r>
                        <a:rPr lang="en-US" sz="600" dirty="0" smtClean="0">
                          <a:latin typeface="Times New Roman"/>
                          <a:ea typeface="Times New Roman"/>
                          <a:cs typeface="Times New Roman"/>
                        </a:rPr>
                        <a:t>Abandoned child:</a:t>
                      </a:r>
                    </a:p>
                    <a:p>
                      <a:pPr marL="0" marR="0">
                        <a:spcBef>
                          <a:spcPts val="300"/>
                        </a:spcBef>
                        <a:spcAft>
                          <a:spcPts val="0"/>
                        </a:spcAft>
                      </a:pPr>
                      <a:r>
                        <a:rPr lang="en-US" sz="600" dirty="0" smtClean="0">
                          <a:latin typeface="Times New Roman"/>
                          <a:ea typeface="Times New Roman"/>
                          <a:cs typeface="Times New Roman"/>
                        </a:rPr>
                        <a:t>Record the birth in civil status books:</a:t>
                      </a:r>
                    </a:p>
                    <a:p>
                      <a:pPr marL="0" marR="0" algn="ctr">
                        <a:spcBef>
                          <a:spcPts val="0"/>
                        </a:spcBef>
                        <a:spcAft>
                          <a:spcPts val="0"/>
                        </a:spcAft>
                      </a:pPr>
                      <a:r>
                        <a:rPr lang="en-US" sz="600" b="1" u="sng" dirty="0" smtClean="0">
                          <a:latin typeface="Times New Roman"/>
                          <a:ea typeface="Times New Roman"/>
                          <a:cs typeface="Times New Roman"/>
                        </a:rPr>
                        <a:t>Notes</a:t>
                      </a:r>
                      <a:r>
                        <a:rPr lang="en-US" sz="600" baseline="30000" dirty="0" smtClean="0">
                          <a:latin typeface="Times New Roman"/>
                          <a:ea typeface="Times New Roman"/>
                          <a:cs typeface="Times New Roman"/>
                        </a:rPr>
                        <a:t>(6)</a:t>
                      </a:r>
                      <a:endParaRPr lang="en-US" sz="600" dirty="0" smtClean="0">
                        <a:latin typeface="Times New Roman"/>
                        <a:ea typeface="Times New Roman"/>
                        <a:cs typeface="Times New Roman"/>
                      </a:endParaRPr>
                    </a:p>
                    <a:p>
                      <a:pPr marL="0" marR="0" algn="ctr">
                        <a:spcBef>
                          <a:spcPts val="0"/>
                        </a:spcBef>
                        <a:spcAft>
                          <a:spcPts val="0"/>
                        </a:spcAft>
                      </a:pPr>
                      <a:r>
                        <a:rPr lang="en-US" sz="600" dirty="0" smtClean="0">
                          <a:latin typeface="Times New Roman"/>
                          <a:ea typeface="Times New Roman"/>
                          <a:cs typeface="Times New Roman"/>
                        </a:rPr>
                        <a:t>…….………………..</a:t>
                      </a:r>
                    </a:p>
                    <a:p>
                      <a:pPr marL="0" marR="0" algn="ctr">
                        <a:spcBef>
                          <a:spcPts val="400"/>
                        </a:spcBef>
                        <a:spcAft>
                          <a:spcPts val="0"/>
                        </a:spcAft>
                      </a:pPr>
                      <a:r>
                        <a:rPr lang="en-US" sz="600" dirty="0" smtClean="0">
                          <a:latin typeface="Times New Roman"/>
                          <a:ea typeface="Times New Roman"/>
                          <a:cs typeface="Times New Roman"/>
                        </a:rPr>
                        <a:t>…….………………..</a:t>
                      </a:r>
                    </a:p>
                    <a:p>
                      <a:pPr marL="0" marR="0" algn="ctr">
                        <a:spcBef>
                          <a:spcPts val="400"/>
                        </a:spcBef>
                        <a:spcAft>
                          <a:spcPts val="0"/>
                        </a:spcAft>
                      </a:pPr>
                      <a:r>
                        <a:rPr lang="en-US" sz="600" dirty="0" smtClean="0">
                          <a:latin typeface="Times New Roman"/>
                          <a:ea typeface="Times New Roman"/>
                          <a:cs typeface="Times New Roman"/>
                        </a:rPr>
                        <a:t>…….………………..</a:t>
                      </a:r>
                    </a:p>
                    <a:p>
                      <a:pPr marL="0" marR="0" algn="ctr">
                        <a:spcBef>
                          <a:spcPts val="400"/>
                        </a:spcBef>
                        <a:spcAft>
                          <a:spcPts val="0"/>
                        </a:spcAft>
                      </a:pPr>
                      <a:r>
                        <a:rPr lang="en-US" sz="600" dirty="0" smtClean="0">
                          <a:latin typeface="Times New Roman"/>
                          <a:ea typeface="Times New Roman"/>
                          <a:cs typeface="Times New Roman"/>
                        </a:rPr>
                        <a:t>…….………………..</a:t>
                      </a:r>
                    </a:p>
                    <a:p>
                      <a:pPr marL="0" marR="0" algn="ctr">
                        <a:spcBef>
                          <a:spcPts val="400"/>
                        </a:spcBef>
                        <a:spcAft>
                          <a:spcPts val="0"/>
                        </a:spcAft>
                      </a:pPr>
                      <a:r>
                        <a:rPr lang="en-US" sz="600" dirty="0" smtClean="0">
                          <a:latin typeface="Times New Roman"/>
                          <a:ea typeface="Times New Roman"/>
                          <a:cs typeface="Times New Roman"/>
                        </a:rPr>
                        <a:t>…….………………..</a:t>
                      </a:r>
                    </a:p>
                    <a:p>
                      <a:pPr marL="0" marR="0" algn="ctr">
                        <a:spcBef>
                          <a:spcPts val="400"/>
                        </a:spcBef>
                        <a:spcAft>
                          <a:spcPts val="0"/>
                        </a:spcAft>
                      </a:pPr>
                      <a:r>
                        <a:rPr lang="en-US" sz="600" dirty="0" smtClean="0">
                          <a:latin typeface="Times New Roman"/>
                          <a:ea typeface="Times New Roman"/>
                          <a:cs typeface="Times New Roman"/>
                        </a:rPr>
                        <a:t>…….………………..</a:t>
                      </a:r>
                    </a:p>
                    <a:p>
                      <a:pPr marL="0" marR="0" algn="ctr">
                        <a:spcBef>
                          <a:spcPts val="600"/>
                        </a:spcBef>
                        <a:spcAft>
                          <a:spcPts val="0"/>
                        </a:spcAft>
                      </a:pPr>
                      <a:r>
                        <a:rPr lang="en-US" sz="600" dirty="0" smtClean="0">
                          <a:latin typeface="Times New Roman"/>
                          <a:ea typeface="Times New Roman"/>
                          <a:cs typeface="Times New Roman"/>
                        </a:rPr>
                        <a:t>…….………………..</a:t>
                      </a:r>
                    </a:p>
                    <a:p>
                      <a:pPr marL="0" marR="0" algn="ctr">
                        <a:spcBef>
                          <a:spcPts val="600"/>
                        </a:spcBef>
                        <a:spcAft>
                          <a:spcPts val="0"/>
                        </a:spcAft>
                      </a:pPr>
                      <a:r>
                        <a:rPr lang="en-US" sz="600" dirty="0" smtClean="0">
                          <a:latin typeface="Times New Roman"/>
                          <a:ea typeface="Times New Roman"/>
                          <a:cs typeface="Times New Roman"/>
                        </a:rPr>
                        <a:t>…….………………..</a:t>
                      </a:r>
                    </a:p>
                    <a:p>
                      <a:pPr marL="0" marR="0" algn="ctr">
                        <a:spcBef>
                          <a:spcPts val="600"/>
                        </a:spcBef>
                        <a:spcAft>
                          <a:spcPts val="0"/>
                        </a:spcAft>
                      </a:pPr>
                      <a:r>
                        <a:rPr lang="en-US" sz="600" dirty="0" smtClean="0">
                          <a:latin typeface="Times New Roman"/>
                          <a:ea typeface="Times New Roman"/>
                          <a:cs typeface="Times New Roman"/>
                        </a:rPr>
                        <a:t>…….………………..</a:t>
                      </a:r>
                    </a:p>
                    <a:p>
                      <a:pPr marL="0" marR="0" algn="ctr">
                        <a:spcBef>
                          <a:spcPts val="500"/>
                        </a:spcBef>
                        <a:spcAft>
                          <a:spcPts val="0"/>
                        </a:spcAft>
                      </a:pPr>
                      <a:r>
                        <a:rPr lang="en-US" sz="600" dirty="0" smtClean="0">
                          <a:latin typeface="Times New Roman"/>
                          <a:ea typeface="Times New Roman"/>
                          <a:cs typeface="Times New Roman"/>
                        </a:rPr>
                        <a:t>…….………………..</a:t>
                      </a:r>
                    </a:p>
                    <a:p>
                      <a:pPr marL="0" marR="0" algn="ctr">
                        <a:spcBef>
                          <a:spcPts val="500"/>
                        </a:spcBef>
                        <a:spcAft>
                          <a:spcPts val="0"/>
                        </a:spcAft>
                      </a:pPr>
                      <a:r>
                        <a:rPr lang="en-US" sz="600" dirty="0" smtClean="0">
                          <a:latin typeface="Times New Roman"/>
                          <a:ea typeface="Times New Roman"/>
                          <a:cs typeface="Times New Roman"/>
                        </a:rPr>
                        <a:t>…….………………..</a:t>
                      </a:r>
                    </a:p>
                    <a:p>
                      <a:pPr marL="0" marR="0" algn="ctr">
                        <a:spcBef>
                          <a:spcPts val="600"/>
                        </a:spcBef>
                        <a:spcAft>
                          <a:spcPts val="0"/>
                        </a:spcAft>
                      </a:pPr>
                      <a:r>
                        <a:rPr lang="en-US" sz="600" dirty="0" smtClean="0">
                          <a:latin typeface="Times New Roman"/>
                          <a:ea typeface="Times New Roman"/>
                          <a:cs typeface="Times New Roman"/>
                        </a:rPr>
                        <a:t>…….………………..</a:t>
                      </a:r>
                    </a:p>
                    <a:p>
                      <a:pPr marL="0" marR="0" algn="ctr">
                        <a:spcBef>
                          <a:spcPts val="600"/>
                        </a:spcBef>
                        <a:spcAft>
                          <a:spcPts val="0"/>
                        </a:spcAft>
                      </a:pPr>
                      <a:r>
                        <a:rPr lang="en-US" sz="600" dirty="0" smtClean="0">
                          <a:latin typeface="Times New Roman"/>
                          <a:ea typeface="Times New Roman"/>
                          <a:cs typeface="Times New Roman"/>
                        </a:rPr>
                        <a:t>…….………………..</a:t>
                      </a:r>
                    </a:p>
                    <a:p>
                      <a:pPr marL="0" marR="0" algn="ctr">
                        <a:spcBef>
                          <a:spcPts val="600"/>
                        </a:spcBef>
                        <a:spcAft>
                          <a:spcPts val="0"/>
                        </a:spcAft>
                      </a:pPr>
                      <a:r>
                        <a:rPr lang="en-US" sz="600" dirty="0" smtClean="0">
                          <a:latin typeface="Times New Roman"/>
                          <a:ea typeface="Times New Roman"/>
                          <a:cs typeface="Times New Roman"/>
                        </a:rPr>
                        <a:t>…….………………..</a:t>
                      </a:r>
                    </a:p>
                    <a:p>
                      <a:pPr marL="0" marR="0" algn="ctr">
                        <a:spcBef>
                          <a:spcPts val="600"/>
                        </a:spcBef>
                        <a:spcAft>
                          <a:spcPts val="0"/>
                        </a:spcAft>
                      </a:pPr>
                      <a:r>
                        <a:rPr lang="en-US" sz="600" dirty="0" smtClean="0">
                          <a:latin typeface="Times New Roman"/>
                          <a:ea typeface="Times New Roman"/>
                          <a:cs typeface="Times New Roman"/>
                        </a:rPr>
                        <a:t>…….………………..</a:t>
                      </a:r>
                    </a:p>
                    <a:p>
                      <a:pPr marL="0" marR="0" algn="ctr">
                        <a:spcBef>
                          <a:spcPts val="600"/>
                        </a:spcBef>
                        <a:spcAft>
                          <a:spcPts val="0"/>
                        </a:spcAft>
                      </a:pPr>
                      <a:r>
                        <a:rPr lang="en-US" sz="600" dirty="0" smtClean="0">
                          <a:latin typeface="Times New Roman"/>
                          <a:ea typeface="Times New Roman"/>
                          <a:cs typeface="Times New Roman"/>
                        </a:rPr>
                        <a:t>…….………………..</a:t>
                      </a:r>
                    </a:p>
                    <a:p>
                      <a:pPr marL="0" marR="0" algn="ctr">
                        <a:spcBef>
                          <a:spcPts val="600"/>
                        </a:spcBef>
                        <a:spcAft>
                          <a:spcPts val="0"/>
                        </a:spcAft>
                      </a:pPr>
                      <a:r>
                        <a:rPr lang="en-US" sz="600" dirty="0" smtClean="0">
                          <a:latin typeface="Times New Roman"/>
                          <a:ea typeface="Times New Roman"/>
                          <a:cs typeface="Times New Roman"/>
                        </a:rPr>
                        <a:t>…….………………..</a:t>
                      </a:r>
                    </a:p>
                    <a:p>
                      <a:pPr marL="0" marR="0" algn="ctr">
                        <a:spcBef>
                          <a:spcPts val="600"/>
                        </a:spcBef>
                        <a:spcAft>
                          <a:spcPts val="0"/>
                        </a:spcAft>
                      </a:pPr>
                      <a:r>
                        <a:rPr lang="en-US" sz="600" dirty="0" smtClean="0">
                          <a:latin typeface="Times New Roman"/>
                          <a:ea typeface="Times New Roman"/>
                          <a:cs typeface="Times New Roman"/>
                        </a:rPr>
                        <a:t>…….………………..</a:t>
                      </a:r>
                    </a:p>
                    <a:p>
                      <a:pPr marL="0" marR="0" algn="ctr">
                        <a:spcBef>
                          <a:spcPts val="600"/>
                        </a:spcBef>
                        <a:spcAft>
                          <a:spcPts val="0"/>
                        </a:spcAft>
                      </a:pPr>
                      <a:r>
                        <a:rPr lang="en-US" sz="600" dirty="0" smtClean="0">
                          <a:latin typeface="Times New Roman"/>
                          <a:ea typeface="Times New Roman"/>
                          <a:cs typeface="Times New Roman"/>
                        </a:rPr>
                        <a:t>…….………………..</a:t>
                      </a:r>
                    </a:p>
                    <a:p>
                      <a:pPr marL="0" marR="0" algn="ctr">
                        <a:spcBef>
                          <a:spcPts val="500"/>
                        </a:spcBef>
                        <a:spcAft>
                          <a:spcPts val="0"/>
                        </a:spcAft>
                      </a:pPr>
                      <a:r>
                        <a:rPr lang="en-US" sz="600" dirty="0" smtClean="0">
                          <a:latin typeface="Times New Roman"/>
                          <a:ea typeface="Times New Roman"/>
                          <a:cs typeface="Times New Roman"/>
                        </a:rPr>
                        <a:t>…….………………..</a:t>
                      </a:r>
                    </a:p>
                    <a:p>
                      <a:pPr marL="0" marR="0" algn="ctr">
                        <a:spcBef>
                          <a:spcPts val="500"/>
                        </a:spcBef>
                        <a:spcAft>
                          <a:spcPts val="0"/>
                        </a:spcAft>
                      </a:pPr>
                      <a:r>
                        <a:rPr lang="en-US" sz="600" dirty="0" smtClean="0">
                          <a:latin typeface="Times New Roman"/>
                          <a:ea typeface="Times New Roman"/>
                          <a:cs typeface="Times New Roman"/>
                        </a:rPr>
                        <a:t>…….………………..</a:t>
                      </a:r>
                    </a:p>
                    <a:p>
                      <a:pPr marL="0" marR="0" algn="ctr">
                        <a:spcBef>
                          <a:spcPts val="600"/>
                        </a:spcBef>
                        <a:spcAft>
                          <a:spcPts val="0"/>
                        </a:spcAft>
                      </a:pPr>
                      <a:r>
                        <a:rPr lang="en-US" sz="600" dirty="0" smtClean="0">
                          <a:latin typeface="Times New Roman"/>
                          <a:ea typeface="Times New Roman"/>
                          <a:cs typeface="Times New Roman"/>
                        </a:rPr>
                        <a:t>…….………………..</a:t>
                      </a:r>
                    </a:p>
                    <a:p>
                      <a:pPr marL="0" marR="0" algn="ctr">
                        <a:spcBef>
                          <a:spcPts val="600"/>
                        </a:spcBef>
                        <a:spcAft>
                          <a:spcPts val="0"/>
                        </a:spcAft>
                      </a:pPr>
                      <a:r>
                        <a:rPr lang="en-US" sz="600" dirty="0" smtClean="0">
                          <a:latin typeface="Times New Roman"/>
                          <a:ea typeface="Times New Roman"/>
                          <a:cs typeface="Times New Roman"/>
                        </a:rPr>
                        <a:t>…….………………..</a:t>
                      </a:r>
                    </a:p>
                    <a:p>
                      <a:pPr marL="0" marR="0" algn="ctr">
                        <a:spcBef>
                          <a:spcPts val="500"/>
                        </a:spcBef>
                        <a:spcAft>
                          <a:spcPts val="0"/>
                        </a:spcAft>
                      </a:pPr>
                      <a:r>
                        <a:rPr lang="en-US" sz="600" dirty="0" smtClean="0">
                          <a:latin typeface="Times New Roman"/>
                          <a:ea typeface="Times New Roman"/>
                          <a:cs typeface="Times New Roman"/>
                        </a:rPr>
                        <a:t>…….………………..</a:t>
                      </a:r>
                    </a:p>
                    <a:p>
                      <a:pPr marL="0" marR="0" algn="ctr">
                        <a:spcBef>
                          <a:spcPts val="500"/>
                        </a:spcBef>
                        <a:spcAft>
                          <a:spcPts val="0"/>
                        </a:spcAft>
                      </a:pPr>
                      <a:r>
                        <a:rPr lang="en-US" sz="600" dirty="0" smtClean="0">
                          <a:latin typeface="Times New Roman"/>
                          <a:ea typeface="Times New Roman"/>
                          <a:cs typeface="Times New Roman"/>
                        </a:rPr>
                        <a:t>…….………………..</a:t>
                      </a:r>
                    </a:p>
                    <a:p>
                      <a:pPr marL="0" marR="0" algn="ctr">
                        <a:spcBef>
                          <a:spcPts val="600"/>
                        </a:spcBef>
                        <a:spcAft>
                          <a:spcPts val="0"/>
                        </a:spcAft>
                      </a:pPr>
                      <a:r>
                        <a:rPr lang="en-US" sz="600" dirty="0" smtClean="0">
                          <a:latin typeface="Times New Roman"/>
                          <a:ea typeface="Times New Roman"/>
                          <a:cs typeface="Times New Roman"/>
                        </a:rPr>
                        <a:t>…….………………..</a:t>
                      </a:r>
                    </a:p>
                    <a:p>
                      <a:pPr marL="0" marR="0" algn="ctr">
                        <a:spcBef>
                          <a:spcPts val="600"/>
                        </a:spcBef>
                        <a:spcAft>
                          <a:spcPts val="0"/>
                        </a:spcAft>
                      </a:pPr>
                      <a:r>
                        <a:rPr lang="en-US" sz="600" dirty="0" smtClean="0">
                          <a:latin typeface="Times New Roman"/>
                          <a:ea typeface="Times New Roman"/>
                          <a:cs typeface="Times New Roman"/>
                        </a:rPr>
                        <a:t>…….………………..</a:t>
                      </a:r>
                    </a:p>
                    <a:p>
                      <a:pPr marL="0" marR="0" algn="ctr">
                        <a:spcBef>
                          <a:spcPts val="500"/>
                        </a:spcBef>
                        <a:spcAft>
                          <a:spcPts val="0"/>
                        </a:spcAft>
                      </a:pPr>
                      <a:r>
                        <a:rPr lang="en-US" sz="600" dirty="0" smtClean="0">
                          <a:latin typeface="Times New Roman"/>
                          <a:ea typeface="Times New Roman"/>
                          <a:cs typeface="Times New Roman"/>
                        </a:rPr>
                        <a:t>…….………………..</a:t>
                      </a:r>
                    </a:p>
                    <a:p>
                      <a:pPr marL="0" marR="0" algn="ctr">
                        <a:spcBef>
                          <a:spcPts val="500"/>
                        </a:spcBef>
                        <a:spcAft>
                          <a:spcPts val="0"/>
                        </a:spcAft>
                      </a:pPr>
                      <a:r>
                        <a:rPr lang="en-US" sz="600" dirty="0" smtClean="0">
                          <a:latin typeface="Times New Roman"/>
                          <a:ea typeface="Times New Roman"/>
                          <a:cs typeface="Times New Roman"/>
                        </a:rPr>
                        <a:t>…….………………..</a:t>
                      </a:r>
                      <a:endParaRPr lang="en-US" sz="600" dirty="0">
                        <a:latin typeface="Times New Roman"/>
                        <a:ea typeface="Times New Roman"/>
                        <a:cs typeface="Times New Roman"/>
                      </a:endParaRP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Marriage certificate</a:t>
            </a:r>
            <a:endParaRPr lang="en-US" dirty="0"/>
          </a:p>
        </p:txBody>
      </p:sp>
      <p:pic>
        <p:nvPicPr>
          <p:cNvPr id="24584" name="Picture 8" descr="Giay KH"/>
          <p:cNvPicPr>
            <a:picLocks noChangeAspect="1" noChangeArrowheads="1"/>
          </p:cNvPicPr>
          <p:nvPr/>
        </p:nvPicPr>
        <p:blipFill>
          <a:blip r:embed="rId2" cstate="print"/>
          <a:srcRect/>
          <a:stretch>
            <a:fillRect/>
          </a:stretch>
        </p:blipFill>
        <p:spPr bwMode="auto">
          <a:xfrm>
            <a:off x="2667000" y="1219200"/>
            <a:ext cx="3733800" cy="527576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Death certificate (includes </a:t>
            </a:r>
            <a:r>
              <a:rPr lang="en-US" sz="3200" dirty="0" err="1" smtClean="0"/>
              <a:t>CoD</a:t>
            </a:r>
            <a:r>
              <a:rPr lang="en-US" sz="3200" dirty="0" smtClean="0"/>
              <a:t> according to death notification)</a:t>
            </a:r>
            <a:endParaRPr lang="en-US" sz="3200" dirty="0"/>
          </a:p>
        </p:txBody>
      </p:sp>
      <p:pic>
        <p:nvPicPr>
          <p:cNvPr id="25608" name="Picture 8" descr="C:\Users\admin\Desktop\TL khai tu. ban sao.jpg"/>
          <p:cNvPicPr>
            <a:picLocks noChangeAspect="1" noChangeArrowheads="1"/>
          </p:cNvPicPr>
          <p:nvPr/>
        </p:nvPicPr>
        <p:blipFill>
          <a:blip r:embed="rId2"/>
          <a:srcRect/>
          <a:stretch>
            <a:fillRect/>
          </a:stretch>
        </p:blipFill>
        <p:spPr bwMode="auto">
          <a:xfrm>
            <a:off x="2438400" y="1524000"/>
            <a:ext cx="4800600" cy="476995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a:t>e</a:t>
            </a:r>
            <a:r>
              <a:rPr lang="en-US" sz="2500" b="1" dirty="0" smtClean="0"/>
              <a:t>-CRD in Vietnam</a:t>
            </a:r>
            <a:endParaRPr lang="en-US" sz="2500" b="1"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1600200" y="1035196"/>
          <a:ext cx="5181600" cy="5450232"/>
        </p:xfrm>
        <a:graphic>
          <a:graphicData uri="http://schemas.openxmlformats.org/presentationml/2006/ole">
            <p:oleObj spid="_x0000_s1025" r:id="rId4" imgW="28330486" imgH="29797383" progId="">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000" b="1" dirty="0" smtClean="0"/>
              <a:t>e-CRD in Vietnam</a:t>
            </a:r>
            <a:endParaRPr lang="en-US" sz="2000" dirty="0"/>
          </a:p>
        </p:txBody>
      </p:sp>
      <p:sp>
        <p:nvSpPr>
          <p:cNvPr id="5" name="Rectangle 4"/>
          <p:cNvSpPr/>
          <p:nvPr/>
        </p:nvSpPr>
        <p:spPr>
          <a:xfrm>
            <a:off x="381000" y="609600"/>
            <a:ext cx="8534400" cy="5078313"/>
          </a:xfrm>
          <a:prstGeom prst="rect">
            <a:avLst/>
          </a:prstGeom>
        </p:spPr>
        <p:txBody>
          <a:bodyPr wrap="square">
            <a:spAutoFit/>
          </a:bodyPr>
          <a:lstStyle/>
          <a:p>
            <a:endParaRPr lang="en-US" dirty="0" smtClean="0"/>
          </a:p>
          <a:p>
            <a:pPr algn="just"/>
            <a:r>
              <a:rPr lang="en-US" dirty="0" smtClean="0">
                <a:latin typeface="Times New Roman" pitchFamily="18" charset="0"/>
                <a:cs typeface="Times New Roman" pitchFamily="18" charset="0"/>
              </a:rPr>
              <a:t>1. National e-CRD </a:t>
            </a:r>
            <a:r>
              <a:rPr lang="en-US" dirty="0" smtClean="0">
                <a:latin typeface="Times New Roman" pitchFamily="18" charset="0"/>
                <a:cs typeface="Times New Roman" pitchFamily="18" charset="0"/>
              </a:rPr>
              <a:t>or General Information System </a:t>
            </a:r>
            <a:r>
              <a:rPr lang="en-US" dirty="0" smtClean="0">
                <a:latin typeface="Times New Roman" pitchFamily="18" charset="0"/>
                <a:cs typeface="Times New Roman" pitchFamily="18" charset="0"/>
              </a:rPr>
              <a:t> on Civil registration and management is </a:t>
            </a:r>
            <a:r>
              <a:rPr lang="en-US" dirty="0" smtClean="0">
                <a:latin typeface="Times New Roman" pitchFamily="18" charset="0"/>
                <a:cs typeface="Times New Roman" pitchFamily="18" charset="0"/>
              </a:rPr>
              <a:t>a comprehensive information </a:t>
            </a:r>
            <a:r>
              <a:rPr lang="en-US" dirty="0" smtClean="0">
                <a:latin typeface="Times New Roman" pitchFamily="18" charset="0"/>
                <a:cs typeface="Times New Roman" pitchFamily="18" charset="0"/>
              </a:rPr>
              <a:t>system</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which </a:t>
            </a:r>
            <a:r>
              <a:rPr lang="en-US" dirty="0" smtClean="0">
                <a:latin typeface="Times New Roman" pitchFamily="18" charset="0"/>
                <a:cs typeface="Times New Roman" pitchFamily="18" charset="0"/>
              </a:rPr>
              <a:t>will allow citizens, relevant agencies, organizations, registrars, civil status managers, etc., to access information, and register civic status </a:t>
            </a:r>
            <a:r>
              <a:rPr lang="en-US" dirty="0" smtClean="0">
                <a:latin typeface="Times New Roman" pitchFamily="18" charset="0"/>
                <a:cs typeface="Times New Roman" pitchFamily="18" charset="0"/>
              </a:rPr>
              <a:t>online, to </a:t>
            </a:r>
            <a:r>
              <a:rPr lang="en-US" dirty="0" smtClean="0">
                <a:latin typeface="Times New Roman" pitchFamily="18" charset="0"/>
                <a:cs typeface="Times New Roman" pitchFamily="18" charset="0"/>
              </a:rPr>
              <a:t>create an </a:t>
            </a:r>
            <a:r>
              <a:rPr lang="en-US" dirty="0" smtClean="0">
                <a:latin typeface="Times New Roman" pitchFamily="18" charset="0"/>
                <a:cs typeface="Times New Roman" pitchFamily="18" charset="0"/>
              </a:rPr>
              <a:t>e-CRD; to </a:t>
            </a:r>
            <a:r>
              <a:rPr lang="en-US" dirty="0" smtClean="0">
                <a:latin typeface="Times New Roman" pitchFamily="18" charset="0"/>
                <a:cs typeface="Times New Roman" pitchFamily="18" charset="0"/>
              </a:rPr>
              <a:t>handle information on professional activities according to </a:t>
            </a:r>
            <a:r>
              <a:rPr lang="en-US" dirty="0" smtClean="0">
                <a:latin typeface="Times New Roman" pitchFamily="18" charset="0"/>
                <a:cs typeface="Times New Roman" pitchFamily="18" charset="0"/>
              </a:rPr>
              <a:t>the Law on Civil status, carry out statistical </a:t>
            </a:r>
            <a:r>
              <a:rPr lang="en-US" dirty="0" smtClean="0">
                <a:latin typeface="Times New Roman" pitchFamily="18" charset="0"/>
                <a:cs typeface="Times New Roman" pitchFamily="18" charset="0"/>
              </a:rPr>
              <a:t>reporting and monitoring of civil status changes according to administrative unit decentralization as well as nationwide</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2. The </a:t>
            </a:r>
            <a:r>
              <a:rPr lang="en-US" dirty="0" smtClean="0">
                <a:latin typeface="Times New Roman" pitchFamily="18" charset="0"/>
                <a:cs typeface="Times New Roman" pitchFamily="18" charset="0"/>
              </a:rPr>
              <a:t>system is based on 04 information systems and software components including</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2.1. </a:t>
            </a:r>
            <a:r>
              <a:rPr lang="en-US" b="1" dirty="0" smtClean="0">
                <a:latin typeface="Times New Roman" pitchFamily="18" charset="0"/>
                <a:cs typeface="Times New Roman" pitchFamily="18" charset="0"/>
              </a:rPr>
              <a:t>Civil status management information </a:t>
            </a:r>
            <a:r>
              <a:rPr lang="en-US" b="1" dirty="0" smtClean="0">
                <a:latin typeface="Times New Roman" pitchFamily="18" charset="0"/>
                <a:cs typeface="Times New Roman" pitchFamily="18" charset="0"/>
              </a:rPr>
              <a:t>system </a:t>
            </a:r>
            <a:r>
              <a:rPr lang="en-US" dirty="0" smtClean="0">
                <a:latin typeface="Times New Roman" pitchFamily="18" charset="0"/>
                <a:cs typeface="Times New Roman" pitchFamily="18" charset="0"/>
              </a:rPr>
              <a:t>for CRD management agencies including MOJ </a:t>
            </a:r>
            <a:r>
              <a:rPr lang="en-US" dirty="0" smtClean="0">
                <a:latin typeface="Times New Roman" pitchFamily="18" charset="0"/>
                <a:cs typeface="Times New Roman" pitchFamily="18" charset="0"/>
              </a:rPr>
              <a:t>to provide a tool to assist these agencies in the management of </a:t>
            </a:r>
            <a:r>
              <a:rPr lang="en-US" dirty="0" smtClean="0">
                <a:latin typeface="Times New Roman" pitchFamily="18" charset="0"/>
                <a:cs typeface="Times New Roman" pitchFamily="18" charset="0"/>
              </a:rPr>
              <a:t>population </a:t>
            </a:r>
            <a:r>
              <a:rPr lang="en-US" dirty="0" smtClean="0">
                <a:latin typeface="Times New Roman" pitchFamily="18" charset="0"/>
                <a:cs typeface="Times New Roman" pitchFamily="18" charset="0"/>
              </a:rPr>
              <a:t>registration data, civil status data changes for monitoring, statistics, reporting and </a:t>
            </a:r>
            <a:r>
              <a:rPr lang="en-US" dirty="0" smtClean="0">
                <a:latin typeface="Times New Roman" pitchFamily="18" charset="0"/>
                <a:cs typeface="Times New Roman" pitchFamily="18" charset="0"/>
              </a:rPr>
              <a:t>Socio-economic development </a:t>
            </a:r>
            <a:r>
              <a:rPr lang="en-US" dirty="0" smtClean="0">
                <a:latin typeface="Times New Roman" pitchFamily="18" charset="0"/>
                <a:cs typeface="Times New Roman" pitchFamily="18" charset="0"/>
              </a:rPr>
              <a:t>policy making</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within the scope of their </a:t>
            </a:r>
            <a:r>
              <a:rPr lang="en-US" dirty="0" smtClean="0">
                <a:latin typeface="Times New Roman" pitchFamily="18" charset="0"/>
                <a:cs typeface="Times New Roman" pitchFamily="18" charset="0"/>
              </a:rPr>
              <a:t>management;</a:t>
            </a:r>
          </a:p>
          <a:p>
            <a:pPr algn="just"/>
            <a:r>
              <a:rPr lang="en-US" dirty="0" smtClean="0">
                <a:latin typeface="Times New Roman" pitchFamily="18" charset="0"/>
                <a:cs typeface="Times New Roman" pitchFamily="18" charset="0"/>
              </a:rPr>
              <a:t>2.2. </a:t>
            </a:r>
            <a:r>
              <a:rPr lang="en-US" b="1" dirty="0" smtClean="0">
                <a:latin typeface="Times New Roman" pitchFamily="18" charset="0"/>
                <a:cs typeface="Times New Roman" pitchFamily="18" charset="0"/>
              </a:rPr>
              <a:t>Civil </a:t>
            </a:r>
            <a:r>
              <a:rPr lang="en-US" b="1" dirty="0" smtClean="0">
                <a:latin typeface="Times New Roman" pitchFamily="18" charset="0"/>
                <a:cs typeface="Times New Roman" pitchFamily="18" charset="0"/>
              </a:rPr>
              <a:t>registration </a:t>
            </a:r>
            <a:r>
              <a:rPr lang="en-US" b="1" dirty="0" smtClean="0">
                <a:latin typeface="Times New Roman" pitchFamily="18" charset="0"/>
                <a:cs typeface="Times New Roman" pitchFamily="18" charset="0"/>
              </a:rPr>
              <a:t>software; Online </a:t>
            </a:r>
            <a:r>
              <a:rPr lang="en-US" b="1" dirty="0" smtClean="0">
                <a:latin typeface="Times New Roman" pitchFamily="18" charset="0"/>
                <a:cs typeface="Times New Roman" pitchFamily="18" charset="0"/>
              </a:rPr>
              <a:t>civil registration system</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for all civil </a:t>
            </a:r>
            <a:r>
              <a:rPr lang="en-US" dirty="0" smtClean="0">
                <a:latin typeface="Times New Roman" pitchFamily="18" charset="0"/>
                <a:cs typeface="Times New Roman" pitchFamily="18" charset="0"/>
              </a:rPr>
              <a:t>registration </a:t>
            </a:r>
            <a:r>
              <a:rPr lang="en-US" dirty="0" smtClean="0">
                <a:latin typeface="Times New Roman" pitchFamily="18" charset="0"/>
                <a:cs typeface="Times New Roman" pitchFamily="18" charset="0"/>
              </a:rPr>
              <a:t>agencies to ensure the connectivity and sharing of </a:t>
            </a:r>
            <a:r>
              <a:rPr lang="en-US" dirty="0" smtClean="0">
                <a:latin typeface="Times New Roman" pitchFamily="18" charset="0"/>
                <a:cs typeface="Times New Roman" pitchFamily="18" charset="0"/>
              </a:rPr>
              <a:t>information under </a:t>
            </a:r>
            <a:r>
              <a:rPr lang="en-US" dirty="0" smtClean="0">
                <a:latin typeface="Times New Roman" pitchFamily="18" charset="0"/>
                <a:cs typeface="Times New Roman" pitchFamily="18" charset="0"/>
              </a:rPr>
              <a:t>the Civil Status </a:t>
            </a:r>
            <a:r>
              <a:rPr lang="en-US" dirty="0" smtClean="0">
                <a:latin typeface="Times New Roman" pitchFamily="18" charset="0"/>
                <a:cs typeface="Times New Roman" pitchFamily="18" charset="0"/>
              </a:rPr>
              <a:t>Law;</a:t>
            </a:r>
          </a:p>
          <a:p>
            <a:pPr algn="just"/>
            <a:r>
              <a:rPr lang="en-US" dirty="0" smtClean="0">
                <a:latin typeface="Times New Roman" pitchFamily="18" charset="0"/>
                <a:cs typeface="Times New Roman" pitchFamily="18" charset="0"/>
              </a:rPr>
              <a:t>2.3. </a:t>
            </a:r>
            <a:r>
              <a:rPr lang="en-US" b="1" dirty="0" smtClean="0">
                <a:latin typeface="Times New Roman" pitchFamily="18" charset="0"/>
                <a:cs typeface="Times New Roman" pitchFamily="18" charset="0"/>
              </a:rPr>
              <a:t>Centralized User Management </a:t>
            </a:r>
            <a:r>
              <a:rPr lang="en-US" b="1" dirty="0" smtClean="0">
                <a:latin typeface="Times New Roman" pitchFamily="18" charset="0"/>
                <a:cs typeface="Times New Roman" pitchFamily="18" charset="0"/>
              </a:rPr>
              <a:t>Software </a:t>
            </a:r>
            <a:r>
              <a:rPr lang="en-US" dirty="0" smtClean="0">
                <a:latin typeface="Times New Roman" pitchFamily="18" charset="0"/>
                <a:cs typeface="Times New Roman" pitchFamily="18" charset="0"/>
              </a:rPr>
              <a:t>for</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Department of Justice at provincial-level and Consular Department (</a:t>
            </a:r>
            <a:r>
              <a:rPr lang="en-US" dirty="0" smtClean="0">
                <a:latin typeface="Times New Roman" pitchFamily="18" charset="0"/>
                <a:cs typeface="Times New Roman" pitchFamily="18" charset="0"/>
              </a:rPr>
              <a:t>MOFA) in the management and monitoring of </a:t>
            </a:r>
            <a:r>
              <a:rPr lang="en-US" dirty="0" smtClean="0">
                <a:latin typeface="Times New Roman" pitchFamily="18" charset="0"/>
                <a:cs typeface="Times New Roman" pitchFamily="18" charset="0"/>
              </a:rPr>
              <a:t>IT application </a:t>
            </a:r>
            <a:r>
              <a:rPr lang="en-US" dirty="0" smtClean="0">
                <a:latin typeface="Times New Roman" pitchFamily="18" charset="0"/>
                <a:cs typeface="Times New Roman" pitchFamily="18" charset="0"/>
              </a:rPr>
              <a:t>activities at the civil </a:t>
            </a:r>
            <a:r>
              <a:rPr lang="en-US" dirty="0" smtClean="0">
                <a:latin typeface="Times New Roman" pitchFamily="18" charset="0"/>
                <a:cs typeface="Times New Roman" pitchFamily="18" charset="0"/>
              </a:rPr>
              <a:t>registration </a:t>
            </a:r>
            <a:r>
              <a:rPr lang="en-US" dirty="0" smtClean="0">
                <a:latin typeface="Times New Roman" pitchFamily="18" charset="0"/>
                <a:cs typeface="Times New Roman" pitchFamily="18" charset="0"/>
              </a:rPr>
              <a:t>agencies under their </a:t>
            </a:r>
            <a:r>
              <a:rPr lang="en-US" dirty="0" smtClean="0">
                <a:latin typeface="Times New Roman" pitchFamily="18" charset="0"/>
                <a:cs typeface="Times New Roman" pitchFamily="18" charset="0"/>
              </a:rPr>
              <a:t>management</a:t>
            </a:r>
            <a:r>
              <a:rPr lang="en-US" dirty="0" smtClean="0">
                <a:latin typeface="Times New Roman" pitchFamily="18" charset="0"/>
                <a:cs typeface="Times New Roman" pitchFamily="18" charset="0"/>
              </a:rPr>
              <a:t>.</a:t>
            </a:r>
            <a:endParaRPr lang="en-US" b="1"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6626" name="Picture 2" descr="C:\Users\admin\Downloads\Untitled.png"/>
          <p:cNvPicPr>
            <a:picLocks noChangeAspect="1" noChangeArrowheads="1"/>
          </p:cNvPicPr>
          <p:nvPr/>
        </p:nvPicPr>
        <p:blipFill>
          <a:blip r:embed="rId2"/>
          <a:srcRect/>
          <a:stretch>
            <a:fillRect/>
          </a:stretch>
        </p:blipFill>
        <p:spPr bwMode="auto">
          <a:xfrm>
            <a:off x="225287" y="609600"/>
            <a:ext cx="8931136" cy="50101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The process of registering and importing birth registration </a:t>
            </a:r>
            <a:r>
              <a:rPr lang="en-US" sz="2000" b="1" dirty="0" smtClean="0"/>
              <a:t>data:</a:t>
            </a:r>
            <a:endParaRPr lang="en-US" sz="2000" b="1" dirty="0"/>
          </a:p>
        </p:txBody>
      </p:sp>
      <p:sp>
        <p:nvSpPr>
          <p:cNvPr id="3" name="Rectangle 2"/>
          <p:cNvSpPr/>
          <p:nvPr/>
        </p:nvSpPr>
        <p:spPr>
          <a:xfrm>
            <a:off x="1371600" y="1524001"/>
            <a:ext cx="6858000" cy="2585323"/>
          </a:xfrm>
          <a:prstGeom prst="rect">
            <a:avLst/>
          </a:prstGeom>
        </p:spPr>
        <p:txBody>
          <a:bodyPr wrap="square">
            <a:spAutoFit/>
          </a:bodyPr>
          <a:lstStyle/>
          <a:p>
            <a:pPr marL="342900" indent="-342900" algn="just">
              <a:buAutoNum type="arabicPeriod"/>
            </a:pPr>
            <a:r>
              <a:rPr lang="en-US" dirty="0" smtClean="0"/>
              <a:t>Civil registrar write individual’s information in </a:t>
            </a:r>
            <a:r>
              <a:rPr lang="en-US" dirty="0" smtClean="0"/>
              <a:t>civil status books (</a:t>
            </a:r>
            <a:r>
              <a:rPr lang="en-US" dirty="0" smtClean="0"/>
              <a:t>paper books); </a:t>
            </a:r>
          </a:p>
          <a:p>
            <a:pPr marL="342900" indent="-342900" algn="just">
              <a:buAutoNum type="arabicPeriod"/>
            </a:pPr>
            <a:r>
              <a:rPr lang="en-US" dirty="0" smtClean="0"/>
              <a:t> Sign </a:t>
            </a:r>
            <a:r>
              <a:rPr lang="en-US" dirty="0" smtClean="0"/>
              <a:t>in </a:t>
            </a:r>
            <a:r>
              <a:rPr lang="en-US" dirty="0" smtClean="0"/>
              <a:t>the  e-CR </a:t>
            </a:r>
            <a:r>
              <a:rPr lang="en-US" dirty="0" smtClean="0"/>
              <a:t>system; </a:t>
            </a:r>
            <a:endParaRPr lang="en-US" dirty="0" smtClean="0"/>
          </a:p>
          <a:p>
            <a:pPr marL="342900" indent="-342900" algn="just">
              <a:buAutoNum type="arabicPeriod"/>
            </a:pPr>
            <a:r>
              <a:rPr lang="en-US" dirty="0" smtClean="0"/>
              <a:t>Enter </a:t>
            </a:r>
            <a:r>
              <a:rPr lang="en-US" dirty="0" smtClean="0"/>
              <a:t>individual’s</a:t>
            </a:r>
            <a:r>
              <a:rPr lang="en-US" dirty="0" smtClean="0"/>
              <a:t> </a:t>
            </a:r>
            <a:r>
              <a:rPr lang="en-US" dirty="0" smtClean="0"/>
              <a:t>information from the </a:t>
            </a:r>
            <a:r>
              <a:rPr lang="en-US" dirty="0" smtClean="0"/>
              <a:t>CR </a:t>
            </a:r>
            <a:r>
              <a:rPr lang="en-US" dirty="0" smtClean="0"/>
              <a:t>book into the software; </a:t>
            </a:r>
          </a:p>
          <a:p>
            <a:pPr marL="342900" indent="-342900" algn="just">
              <a:buAutoNum type="arabicPeriod"/>
            </a:pPr>
            <a:r>
              <a:rPr lang="en-US" dirty="0" smtClean="0"/>
              <a:t>Checking the </a:t>
            </a:r>
            <a:r>
              <a:rPr lang="en-US" dirty="0" smtClean="0"/>
              <a:t>entered information</a:t>
            </a:r>
            <a:r>
              <a:rPr lang="en-US" dirty="0" smtClean="0"/>
              <a:t>; </a:t>
            </a:r>
          </a:p>
          <a:p>
            <a:pPr marL="342900" indent="-342900" algn="just">
              <a:buAutoNum type="arabicPeriod"/>
            </a:pPr>
            <a:r>
              <a:rPr lang="en-US" dirty="0" smtClean="0"/>
              <a:t>Record </a:t>
            </a:r>
            <a:r>
              <a:rPr lang="en-US" dirty="0" smtClean="0"/>
              <a:t>information and receive personal identification </a:t>
            </a:r>
            <a:r>
              <a:rPr lang="en-US" dirty="0" smtClean="0"/>
              <a:t>numbers (PIN) </a:t>
            </a:r>
            <a:r>
              <a:rPr lang="en-US" dirty="0" smtClean="0"/>
              <a:t>from the Ministry of Public Security; </a:t>
            </a:r>
            <a:endParaRPr lang="en-US" dirty="0" smtClean="0"/>
          </a:p>
          <a:p>
            <a:pPr marL="342900" indent="-342900" algn="just">
              <a:buAutoNum type="arabicPeriod"/>
            </a:pPr>
            <a:r>
              <a:rPr lang="en-US" dirty="0" smtClean="0"/>
              <a:t>Printing </a:t>
            </a:r>
            <a:r>
              <a:rPr lang="en-US" dirty="0" smtClean="0"/>
              <a:t>birth certificates and granting them to birth registration applicants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5" descr="C:\Users\admin\Downloads\ttks.png"/>
          <p:cNvPicPr>
            <a:picLocks noChangeAspect="1" noChangeArrowheads="1"/>
          </p:cNvPicPr>
          <p:nvPr/>
        </p:nvPicPr>
        <p:blipFill>
          <a:blip r:embed="rId2"/>
          <a:srcRect/>
          <a:stretch>
            <a:fillRect/>
          </a:stretch>
        </p:blipFill>
        <p:spPr bwMode="auto">
          <a:xfrm>
            <a:off x="32719" y="381000"/>
            <a:ext cx="8816814" cy="6096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 of issuing PIN for children through e-CR software:</a:t>
            </a:r>
            <a:endParaRPr lang="en-US" dirty="0"/>
          </a:p>
        </p:txBody>
      </p:sp>
      <p:sp>
        <p:nvSpPr>
          <p:cNvPr id="3" name="Rectangle 2"/>
          <p:cNvSpPr/>
          <p:nvPr/>
        </p:nvSpPr>
        <p:spPr>
          <a:xfrm>
            <a:off x="609600" y="1676401"/>
            <a:ext cx="7772400" cy="2308324"/>
          </a:xfrm>
          <a:prstGeom prst="rect">
            <a:avLst/>
          </a:prstGeom>
        </p:spPr>
        <p:txBody>
          <a:bodyPr wrap="square">
            <a:spAutoFit/>
          </a:bodyPr>
          <a:lstStyle/>
          <a:p>
            <a:r>
              <a:rPr lang="en-US" dirty="0" smtClean="0"/>
              <a:t>From 01 Jan. 2016 to 09 October 2017</a:t>
            </a:r>
            <a:r>
              <a:rPr lang="en-US" dirty="0" smtClean="0"/>
              <a:t>, the system has recorded </a:t>
            </a:r>
            <a:r>
              <a:rPr lang="en-US" b="1" dirty="0" smtClean="0"/>
              <a:t>765,280</a:t>
            </a:r>
            <a:r>
              <a:rPr lang="en-US" dirty="0" smtClean="0"/>
              <a:t> cases of children are Vietnamese citizens under the age of 14, registered first birth is granted Personal Identification Number (from </a:t>
            </a:r>
            <a:r>
              <a:rPr lang="en-US" dirty="0" smtClean="0"/>
              <a:t>01 Jan. </a:t>
            </a:r>
            <a:r>
              <a:rPr lang="en-US" dirty="0" smtClean="0"/>
              <a:t>2017 to </a:t>
            </a:r>
            <a:r>
              <a:rPr lang="en-US" dirty="0" smtClean="0"/>
              <a:t>09 Oct. 2017 </a:t>
            </a:r>
            <a:r>
              <a:rPr lang="en-US" dirty="0" smtClean="0"/>
              <a:t>is </a:t>
            </a:r>
            <a:r>
              <a:rPr lang="en-US" b="1" dirty="0" smtClean="0"/>
              <a:t>449,167</a:t>
            </a:r>
            <a:r>
              <a:rPr lang="en-US" dirty="0" smtClean="0"/>
              <a:t> cases</a:t>
            </a:r>
            <a:r>
              <a:rPr lang="en-US" dirty="0" smtClean="0"/>
              <a:t>).</a:t>
            </a:r>
          </a:p>
          <a:p>
            <a:endParaRPr lang="en-US" dirty="0" smtClean="0"/>
          </a:p>
          <a:p>
            <a:r>
              <a:rPr lang="en-US" dirty="0" smtClean="0"/>
              <a:t>Video on “What is PIN?” (in </a:t>
            </a:r>
            <a:r>
              <a:rPr lang="en-US" dirty="0" err="1" smtClean="0"/>
              <a:t>Vienamese</a:t>
            </a:r>
            <a:r>
              <a:rPr lang="en-US" dirty="0" smtClean="0"/>
              <a:t>):</a:t>
            </a:r>
          </a:p>
          <a:p>
            <a:r>
              <a:rPr lang="en-US" dirty="0" smtClean="0">
                <a:hlinkClick r:id="rId2"/>
              </a:rPr>
              <a:t>https://</a:t>
            </a:r>
            <a:r>
              <a:rPr lang="en-US" dirty="0" smtClean="0">
                <a:hlinkClick r:id="rId2"/>
              </a:rPr>
              <a:t>news.zing.vn/video-so-dinh-danh-ca-nhan-la-gi-post794405.html</a:t>
            </a:r>
            <a:endParaRPr lang="en-US" dirty="0" smtClean="0"/>
          </a:p>
          <a:p>
            <a:endParaRPr lang="en-US" dirty="0"/>
          </a:p>
        </p:txBody>
      </p:sp>
      <p:sp>
        <p:nvSpPr>
          <p:cNvPr id="27650" name="AutoShape 2" descr="Kết quả hình ảnh cho so dinh danh ca nhan cho tre e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2" name="AutoShape 4" descr="Kết quả hình ảnh cho so dinh danh ca nhan cho tre e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Shortcoming:</a:t>
            </a:r>
            <a:endParaRPr lang="en-US" dirty="0"/>
          </a:p>
        </p:txBody>
      </p:sp>
      <p:sp>
        <p:nvSpPr>
          <p:cNvPr id="3" name="Rectangle 2"/>
          <p:cNvSpPr/>
          <p:nvPr/>
        </p:nvSpPr>
        <p:spPr>
          <a:xfrm>
            <a:off x="1143000" y="1600200"/>
            <a:ext cx="7391400" cy="2862322"/>
          </a:xfrm>
          <a:prstGeom prst="rect">
            <a:avLst/>
          </a:prstGeom>
        </p:spPr>
        <p:txBody>
          <a:bodyPr wrap="square">
            <a:spAutoFit/>
          </a:bodyPr>
          <a:lstStyle/>
          <a:p>
            <a:pPr algn="just">
              <a:buFontTx/>
              <a:buChar char="-"/>
            </a:pPr>
            <a:r>
              <a:rPr lang="en-US" dirty="0" smtClean="0">
                <a:latin typeface="Times New Roman" pitchFamily="18" charset="0"/>
                <a:cs typeface="Times New Roman" pitchFamily="18" charset="0"/>
              </a:rPr>
              <a:t>Due </a:t>
            </a:r>
            <a:r>
              <a:rPr lang="en-US" dirty="0" smtClean="0">
                <a:latin typeface="Times New Roman" pitchFamily="18" charset="0"/>
                <a:cs typeface="Times New Roman" pitchFamily="18" charset="0"/>
              </a:rPr>
              <a:t>to the limited IT infrastructure of the Ministry of </a:t>
            </a:r>
            <a:r>
              <a:rPr lang="en-US" dirty="0" smtClean="0">
                <a:latin typeface="Times New Roman" pitchFamily="18" charset="0"/>
                <a:cs typeface="Times New Roman" pitchFamily="18" charset="0"/>
              </a:rPr>
              <a:t>Justice as well as financial resources, e-CRD has been facing many </a:t>
            </a:r>
            <a:r>
              <a:rPr lang="en-US" dirty="0" err="1" smtClean="0">
                <a:latin typeface="Times New Roman" pitchFamily="18" charset="0"/>
                <a:cs typeface="Times New Roman" pitchFamily="18" charset="0"/>
              </a:rPr>
              <a:t>dificulties</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to meet the requirements of accessing and archiving data of all 63 </a:t>
            </a:r>
            <a:r>
              <a:rPr lang="en-US" dirty="0" smtClean="0">
                <a:latin typeface="Times New Roman" pitchFamily="18" charset="0"/>
                <a:cs typeface="Times New Roman" pitchFamily="18" charset="0"/>
              </a:rPr>
              <a:t>provinces, only implement step by step (Only </a:t>
            </a:r>
            <a:r>
              <a:rPr lang="en-US" dirty="0" smtClean="0">
                <a:latin typeface="Times New Roman" pitchFamily="18" charset="0"/>
                <a:cs typeface="Times New Roman" pitchFamily="18" charset="0"/>
              </a:rPr>
              <a:t>the birth registration software can be connected with the National database on population of MPS, to input data and grant PIN for children (be written in birth certificate) from 01 Jan. </a:t>
            </a:r>
            <a:r>
              <a:rPr lang="en-US" dirty="0" smtClean="0">
                <a:latin typeface="Times New Roman" pitchFamily="18" charset="0"/>
                <a:cs typeface="Times New Roman" pitchFamily="18" charset="0"/>
              </a:rPr>
              <a:t>2016);</a:t>
            </a:r>
          </a:p>
          <a:p>
            <a:pPr algn="just">
              <a:buFontTx/>
              <a:buChar char="-"/>
            </a:pPr>
            <a:r>
              <a:rPr lang="en-US" dirty="0" smtClean="0">
                <a:latin typeface="Times New Roman" pitchFamily="18" charset="0"/>
                <a:cs typeface="Times New Roman" pitchFamily="18" charset="0"/>
              </a:rPr>
              <a:t>Cooperation mechanism between  2 ministries (MOJ &amp; MPS) in the developing 2 databases;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L</a:t>
            </a:r>
            <a:r>
              <a:rPr lang="en-US" dirty="0" smtClean="0">
                <a:latin typeface="Times New Roman" pitchFamily="18" charset="0"/>
                <a:cs typeface="Times New Roman" pitchFamily="18" charset="0"/>
              </a:rPr>
              <a:t>imited infrastructure in local civil registration agencies: many localities </a:t>
            </a:r>
            <a:r>
              <a:rPr lang="en-US" dirty="0" smtClean="0">
                <a:latin typeface="Times New Roman" pitchFamily="18" charset="0"/>
                <a:cs typeface="Times New Roman" pitchFamily="18" charset="0"/>
              </a:rPr>
              <a:t>have no electricity, Internet, no </a:t>
            </a:r>
            <a:r>
              <a:rPr lang="en-US" dirty="0" smtClean="0">
                <a:latin typeface="Times New Roman" pitchFamily="18" charset="0"/>
                <a:cs typeface="Times New Roman" pitchFamily="18" charset="0"/>
              </a:rPr>
              <a:t>PC, </a:t>
            </a:r>
            <a:r>
              <a:rPr lang="en-US" dirty="0" smtClean="0">
                <a:latin typeface="Times New Roman" pitchFamily="18" charset="0"/>
                <a:cs typeface="Times New Roman" pitchFamily="18" charset="0"/>
              </a:rPr>
              <a:t>so it is difficult to deploy </a:t>
            </a:r>
            <a:r>
              <a:rPr lang="en-US" dirty="0" smtClean="0">
                <a:latin typeface="Times New Roman" pitchFamily="18" charset="0"/>
                <a:cs typeface="Times New Roman" pitchFamily="18" charset="0"/>
              </a:rPr>
              <a:t>e-CR system. </a:t>
            </a:r>
            <a:endParaRPr lang="en-US"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ideas</a:t>
            </a:r>
            <a:endParaRPr lang="en-US" dirty="0"/>
          </a:p>
        </p:txBody>
      </p:sp>
      <p:sp>
        <p:nvSpPr>
          <p:cNvPr id="3" name="Content Placeholder 2"/>
          <p:cNvSpPr>
            <a:spLocks noGrp="1"/>
          </p:cNvSpPr>
          <p:nvPr>
            <p:ph sz="half" idx="1"/>
          </p:nvPr>
        </p:nvSpPr>
        <p:spPr/>
        <p:txBody>
          <a:bodyPr/>
          <a:lstStyle/>
          <a:p>
            <a:pPr>
              <a:buNone/>
            </a:pPr>
            <a:r>
              <a:rPr lang="en-US" sz="2400" b="1" dirty="0" smtClean="0"/>
              <a:t>I. Civil registration database</a:t>
            </a:r>
          </a:p>
          <a:p>
            <a:r>
              <a:rPr lang="en-US" dirty="0" smtClean="0"/>
              <a:t>Paper (Civil status books)</a:t>
            </a:r>
          </a:p>
          <a:p>
            <a:r>
              <a:rPr lang="en-US" dirty="0" smtClean="0"/>
              <a:t>e-Civil registration database </a:t>
            </a:r>
          </a:p>
          <a:p>
            <a:r>
              <a:rPr lang="en-US" dirty="0" smtClean="0"/>
              <a:t>Shortcoming and </a:t>
            </a:r>
            <a:r>
              <a:rPr lang="en-US" dirty="0" err="1" smtClean="0"/>
              <a:t>recomendation</a:t>
            </a:r>
            <a:endParaRPr lang="en-US" dirty="0" smtClean="0"/>
          </a:p>
          <a:p>
            <a:pPr>
              <a:buNone/>
            </a:pPr>
            <a:endParaRPr lang="en-US" dirty="0"/>
          </a:p>
        </p:txBody>
      </p:sp>
      <p:sp>
        <p:nvSpPr>
          <p:cNvPr id="4" name="Content Placeholder 3"/>
          <p:cNvSpPr>
            <a:spLocks noGrp="1"/>
          </p:cNvSpPr>
          <p:nvPr>
            <p:ph sz="half" idx="2"/>
          </p:nvPr>
        </p:nvSpPr>
        <p:spPr/>
        <p:txBody>
          <a:bodyPr/>
          <a:lstStyle/>
          <a:p>
            <a:pPr algn="ctr">
              <a:buNone/>
            </a:pPr>
            <a:r>
              <a:rPr lang="en-US" b="1" dirty="0" smtClean="0"/>
              <a:t>II. How to maintain?</a:t>
            </a:r>
          </a:p>
          <a:p>
            <a:r>
              <a:rPr lang="en-US" dirty="0" smtClean="0"/>
              <a:t>Modification of records;</a:t>
            </a:r>
          </a:p>
          <a:p>
            <a:r>
              <a:rPr lang="en-US" dirty="0" smtClean="0"/>
              <a:t>Preservation of stored records;</a:t>
            </a:r>
          </a:p>
          <a:p>
            <a:r>
              <a:rPr lang="en-US" dirty="0" smtClean="0"/>
              <a:t>Training for civil registrar.</a:t>
            </a:r>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fontScale="90000"/>
          </a:bodyPr>
          <a:lstStyle/>
          <a:p>
            <a:r>
              <a:rPr lang="en-US" dirty="0" smtClean="0"/>
              <a:t>II. How to maintain CRVS components?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2.1. </a:t>
            </a:r>
            <a:r>
              <a:rPr lang="en-US" sz="3000" b="1" dirty="0" smtClean="0"/>
              <a:t>Modification of records</a:t>
            </a:r>
            <a:r>
              <a:rPr lang="en-US" sz="3000" b="1" dirty="0" smtClean="0"/>
              <a:t> </a:t>
            </a:r>
            <a:endParaRPr lang="en-US" sz="3000" b="1" dirty="0"/>
          </a:p>
        </p:txBody>
      </p:sp>
      <p:sp>
        <p:nvSpPr>
          <p:cNvPr id="3" name="Content Placeholder 2"/>
          <p:cNvSpPr>
            <a:spLocks noGrp="1"/>
          </p:cNvSpPr>
          <p:nvPr>
            <p:ph idx="1"/>
          </p:nvPr>
        </p:nvSpPr>
        <p:spPr/>
        <p:txBody>
          <a:bodyPr>
            <a:normAutofit fontScale="92500"/>
          </a:bodyPr>
          <a:lstStyle/>
          <a:p>
            <a:pPr algn="just">
              <a:buNone/>
            </a:pPr>
            <a:r>
              <a:rPr lang="en-US" dirty="0" smtClean="0"/>
              <a:t> * </a:t>
            </a:r>
            <a:r>
              <a:rPr lang="en-US" b="1" dirty="0" smtClean="0"/>
              <a:t>Paper-based records: </a:t>
            </a:r>
            <a:r>
              <a:rPr lang="en-US" dirty="0" smtClean="0"/>
              <a:t>Can be </a:t>
            </a:r>
            <a:r>
              <a:rPr lang="en-US" b="1" dirty="0" smtClean="0"/>
              <a:t>changed, edited, updated </a:t>
            </a:r>
            <a:r>
              <a:rPr lang="en-US" dirty="0" smtClean="0"/>
              <a:t>according to the Law on Civil status:</a:t>
            </a:r>
          </a:p>
          <a:p>
            <a:pPr algn="just">
              <a:buNone/>
            </a:pPr>
            <a:r>
              <a:rPr lang="en-US" sz="2200" i="1" dirty="0" smtClean="0"/>
              <a:t>Art. 4: </a:t>
            </a:r>
          </a:p>
          <a:p>
            <a:pPr algn="just">
              <a:buNone/>
            </a:pPr>
            <a:r>
              <a:rPr lang="en-US" sz="2200" i="1" dirty="0" smtClean="0"/>
              <a:t>10. </a:t>
            </a:r>
            <a:r>
              <a:rPr lang="en-US" sz="2200" b="1" i="1" dirty="0" smtClean="0"/>
              <a:t>Civil </a:t>
            </a:r>
            <a:r>
              <a:rPr lang="en-US" sz="2200" b="1" i="1" dirty="0" smtClean="0"/>
              <a:t>status change </a:t>
            </a:r>
            <a:r>
              <a:rPr lang="en-US" sz="2200" i="1" dirty="0" smtClean="0"/>
              <a:t>means a competent state agency registering changes in civil status information of an individual when there is a plausible reason in accordance with the civil law or changes in information about parents in the registered birth declaration contents in accordance with </a:t>
            </a:r>
            <a:r>
              <a:rPr lang="en-US" sz="2200" i="1" dirty="0" smtClean="0"/>
              <a:t>law;</a:t>
            </a:r>
          </a:p>
          <a:p>
            <a:pPr algn="just">
              <a:buNone/>
            </a:pPr>
            <a:r>
              <a:rPr lang="en-US" sz="2200" i="1" dirty="0" smtClean="0"/>
              <a:t>12. </a:t>
            </a:r>
            <a:r>
              <a:rPr lang="en-US" sz="2200" b="1" i="1" dirty="0" smtClean="0"/>
              <a:t>Civil </a:t>
            </a:r>
            <a:r>
              <a:rPr lang="en-US" sz="2200" b="1" i="1" dirty="0" smtClean="0"/>
              <a:t>status correction </a:t>
            </a:r>
            <a:r>
              <a:rPr lang="en-US" sz="2200" i="1" dirty="0" smtClean="0"/>
              <a:t>means a competent state agency correcting civil status information of an individual when there is an error in the civil status </a:t>
            </a:r>
            <a:r>
              <a:rPr lang="en-US" sz="2200" i="1" dirty="0" smtClean="0"/>
              <a:t>registration;</a:t>
            </a:r>
          </a:p>
          <a:p>
            <a:pPr algn="just">
              <a:buNone/>
            </a:pPr>
            <a:r>
              <a:rPr lang="en-US" sz="2400" i="1" dirty="0" smtClean="0"/>
              <a:t>13. </a:t>
            </a:r>
            <a:r>
              <a:rPr lang="en-US" sz="2400" b="1" i="1" dirty="0" smtClean="0"/>
              <a:t>Civil status supplementation </a:t>
            </a:r>
            <a:r>
              <a:rPr lang="en-US" sz="2400" i="1" dirty="0" smtClean="0"/>
              <a:t>means a competent state agency updating missing civil status information for a registered individual.</a:t>
            </a:r>
          </a:p>
          <a:p>
            <a:pPr algn="just">
              <a:buNone/>
            </a:pPr>
            <a:endParaRPr lang="en-US" sz="2200"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2.1. Modification of records </a:t>
            </a:r>
            <a:r>
              <a:rPr lang="en-US" b="1" dirty="0" smtClean="0"/>
              <a:t>(Cont.)</a:t>
            </a:r>
            <a:endParaRPr lang="en-US" dirty="0"/>
          </a:p>
        </p:txBody>
      </p:sp>
      <p:sp>
        <p:nvSpPr>
          <p:cNvPr id="3" name="Content Placeholder 2"/>
          <p:cNvSpPr>
            <a:spLocks noGrp="1"/>
          </p:cNvSpPr>
          <p:nvPr>
            <p:ph idx="1"/>
          </p:nvPr>
        </p:nvSpPr>
        <p:spPr/>
        <p:txBody>
          <a:bodyPr>
            <a:normAutofit/>
          </a:bodyPr>
          <a:lstStyle/>
          <a:p>
            <a:pPr algn="just">
              <a:buNone/>
            </a:pPr>
            <a:r>
              <a:rPr lang="en-US" sz="2200" b="1" i="1" dirty="0" smtClean="0"/>
              <a:t>Article 26. </a:t>
            </a:r>
            <a:r>
              <a:rPr lang="en-US" sz="2200" i="1" dirty="0" smtClean="0"/>
              <a:t>Scope of civil status change</a:t>
            </a:r>
          </a:p>
          <a:p>
            <a:pPr algn="just"/>
            <a:r>
              <a:rPr lang="en-US" sz="2200" i="1" dirty="0" smtClean="0"/>
              <a:t>1. Change of family name, middle name and first name of individuals in birth registration contents when there are grounds as prescribed by the civil law.</a:t>
            </a:r>
          </a:p>
          <a:p>
            <a:pPr algn="just"/>
            <a:r>
              <a:rPr lang="en-US" sz="2200" i="1" dirty="0" smtClean="0"/>
              <a:t>2. Change of information about parents in birth registration contents after being adopted as children in accordance with the Law on </a:t>
            </a:r>
            <a:r>
              <a:rPr lang="en-US" sz="2200" i="1" dirty="0" smtClean="0"/>
              <a:t>Adoption.</a:t>
            </a:r>
          </a:p>
          <a:p>
            <a:pPr algn="just">
              <a:buNone/>
            </a:pPr>
            <a:r>
              <a:rPr lang="en-US" sz="2200" b="1" i="1" dirty="0" smtClean="0"/>
              <a:t>Art. 58. </a:t>
            </a:r>
          </a:p>
          <a:p>
            <a:pPr algn="just">
              <a:buNone/>
            </a:pPr>
            <a:r>
              <a:rPr lang="en-US" sz="2400" i="1" dirty="0" smtClean="0"/>
              <a:t>The civil status book serves as a legal basis for making, upgrading and adjusting civil status information of individuals in the electronic civil status database.</a:t>
            </a:r>
            <a:endParaRPr lang="en-US" sz="2400" i="1"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2.1. Modification of records (Cont.)</a:t>
            </a:r>
            <a:endParaRPr lang="en-US" dirty="0"/>
          </a:p>
        </p:txBody>
      </p:sp>
      <p:sp>
        <p:nvSpPr>
          <p:cNvPr id="3" name="Content Placeholder 2"/>
          <p:cNvSpPr>
            <a:spLocks noGrp="1"/>
          </p:cNvSpPr>
          <p:nvPr>
            <p:ph idx="1"/>
          </p:nvPr>
        </p:nvSpPr>
        <p:spPr/>
        <p:txBody>
          <a:bodyPr/>
          <a:lstStyle/>
          <a:p>
            <a:pPr>
              <a:buNone/>
            </a:pPr>
            <a:r>
              <a:rPr lang="en-US" b="1" i="1" dirty="0" smtClean="0"/>
              <a:t>*Computer </a:t>
            </a:r>
            <a:r>
              <a:rPr lang="en-US" b="1" i="1" dirty="0" smtClean="0"/>
              <a:t>files on the e-CRD: </a:t>
            </a:r>
            <a:r>
              <a:rPr lang="en-US" dirty="0" smtClean="0"/>
              <a:t>Can be </a:t>
            </a:r>
            <a:r>
              <a:rPr lang="en-US" b="1" dirty="0" smtClean="0"/>
              <a:t>changed, edited, updated by civil registrar </a:t>
            </a:r>
            <a:r>
              <a:rPr lang="en-US" dirty="0" smtClean="0"/>
              <a:t>according to the Law on Civil status similar to paper-based </a:t>
            </a:r>
            <a:r>
              <a:rPr lang="en-US" dirty="0" smtClean="0"/>
              <a:t>records.</a:t>
            </a:r>
          </a:p>
          <a:p>
            <a:pPr algn="just"/>
            <a:r>
              <a:rPr lang="en-US" dirty="0" smtClean="0"/>
              <a:t>E</a:t>
            </a:r>
            <a:r>
              <a:rPr lang="en-US" dirty="0" smtClean="0"/>
              <a:t>xcept </a:t>
            </a:r>
            <a:r>
              <a:rPr lang="en-US" dirty="0" smtClean="0"/>
              <a:t>cases  including: change information related to sex, date of birth, authority or belong to illegal civil registration cases =&gt; must submit to MOJ (IT Department)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2.1. Modification of records (Cont.)</a:t>
            </a:r>
            <a:endParaRPr lang="en-US" dirty="0"/>
          </a:p>
        </p:txBody>
      </p:sp>
      <p:sp>
        <p:nvSpPr>
          <p:cNvPr id="3" name="Content Placeholder 2"/>
          <p:cNvSpPr>
            <a:spLocks noGrp="1"/>
          </p:cNvSpPr>
          <p:nvPr>
            <p:ph idx="1"/>
          </p:nvPr>
        </p:nvSpPr>
        <p:spPr/>
        <p:txBody>
          <a:bodyPr>
            <a:normAutofit fontScale="85000" lnSpcReduction="20000"/>
          </a:bodyPr>
          <a:lstStyle/>
          <a:p>
            <a:pPr algn="just">
              <a:buNone/>
            </a:pPr>
            <a:r>
              <a:rPr lang="en-US" b="1" dirty="0" smtClean="0"/>
              <a:t>Article 60. </a:t>
            </a:r>
            <a:r>
              <a:rPr lang="en-US" dirty="0" smtClean="0"/>
              <a:t>Update and adjustment of personal civil status information in the electronic civil status database</a:t>
            </a:r>
          </a:p>
          <a:p>
            <a:pPr algn="just"/>
            <a:r>
              <a:rPr lang="en-US" dirty="0" smtClean="0"/>
              <a:t>1. Civil status events of individuals, immediately after being registered in the civil status book, shall be promptly, fully and accurately updated in the electronic civil status database. Civil status registration agencies shall take responsibility for all civil status information updated in the electronic civil status database.</a:t>
            </a:r>
          </a:p>
          <a:p>
            <a:pPr algn="just"/>
            <a:r>
              <a:rPr lang="en-US" dirty="0" smtClean="0"/>
              <a:t>2. In case information in the electronic civil status database or national population database is different from information in civil status books, it shall be adjusted to match civil status books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Preservation of stored records</a:t>
            </a:r>
            <a:endParaRPr lang="en-US" dirty="0"/>
          </a:p>
        </p:txBody>
      </p:sp>
      <p:sp>
        <p:nvSpPr>
          <p:cNvPr id="3" name="Text Placeholder 2"/>
          <p:cNvSpPr>
            <a:spLocks noGrp="1"/>
          </p:cNvSpPr>
          <p:nvPr>
            <p:ph type="body" idx="1"/>
          </p:nvPr>
        </p:nvSpPr>
        <p:spPr/>
        <p:txBody>
          <a:bodyPr>
            <a:normAutofit fontScale="77500" lnSpcReduction="20000"/>
          </a:bodyPr>
          <a:lstStyle/>
          <a:p>
            <a:endParaRPr lang="en-US" dirty="0" smtClean="0"/>
          </a:p>
          <a:p>
            <a:pPr algn="ctr"/>
            <a:r>
              <a:rPr lang="en-US" dirty="0" smtClean="0"/>
              <a:t>Civil </a:t>
            </a:r>
            <a:r>
              <a:rPr lang="en-US" dirty="0" smtClean="0"/>
              <a:t>status books:</a:t>
            </a:r>
          </a:p>
          <a:p>
            <a:endParaRPr lang="en-US" dirty="0"/>
          </a:p>
        </p:txBody>
      </p:sp>
      <p:sp>
        <p:nvSpPr>
          <p:cNvPr id="4" name="Content Placeholder 3"/>
          <p:cNvSpPr>
            <a:spLocks noGrp="1"/>
          </p:cNvSpPr>
          <p:nvPr>
            <p:ph sz="half" idx="2"/>
          </p:nvPr>
        </p:nvSpPr>
        <p:spPr/>
        <p:txBody>
          <a:bodyPr>
            <a:normAutofit fontScale="55000" lnSpcReduction="20000"/>
          </a:bodyPr>
          <a:lstStyle/>
          <a:p>
            <a:pPr>
              <a:buNone/>
            </a:pPr>
            <a:r>
              <a:rPr lang="en-US" b="1" dirty="0" smtClean="0"/>
              <a:t>Article 58. Civil status books</a:t>
            </a:r>
          </a:p>
          <a:p>
            <a:pPr algn="just"/>
            <a:r>
              <a:rPr lang="en-US" dirty="0" smtClean="0"/>
              <a:t>Each type </a:t>
            </a:r>
            <a:r>
              <a:rPr lang="en-US" dirty="0" smtClean="0"/>
              <a:t>of civil status matter shall be recorded in one book with its pages appended with an overlapping seal on the edges of every two pages. Civil status books shall be preserved permanently in accordance with law.</a:t>
            </a:r>
          </a:p>
          <a:p>
            <a:pPr algn="just"/>
            <a:r>
              <a:rPr lang="en-US" dirty="0" smtClean="0"/>
              <a:t>The </a:t>
            </a:r>
            <a:r>
              <a:rPr lang="en-US" dirty="0" smtClean="0"/>
              <a:t>closing of a civil status book shall be made in the last day of a year. When closing a civil status book, the total number of pages and total number of civil status events already registered shall be clearly written; the head of the civil status registration agency shall sign and a seal shall be appended.</a:t>
            </a:r>
          </a:p>
          <a:p>
            <a:pPr algn="just"/>
            <a:r>
              <a:rPr lang="en-US" dirty="0" smtClean="0"/>
              <a:t>Papers and articles or other evidences submitted upon civil status registration shall be archived and preserved in accordance with the law on archives.</a:t>
            </a:r>
          </a:p>
          <a:p>
            <a:pPr algn="just"/>
            <a:r>
              <a:rPr lang="en-US" dirty="0" smtClean="0"/>
              <a:t>The </a:t>
            </a:r>
            <a:r>
              <a:rPr lang="en-US" dirty="0" smtClean="0"/>
              <a:t>civil status registration agency shall archive and preserve civil status books, papers, articles or other evidences related to civil status registration.</a:t>
            </a:r>
          </a:p>
          <a:p>
            <a:endParaRPr lang="en-US" dirty="0"/>
          </a:p>
        </p:txBody>
      </p:sp>
      <p:sp>
        <p:nvSpPr>
          <p:cNvPr id="5" name="Text Placeholder 4"/>
          <p:cNvSpPr>
            <a:spLocks noGrp="1"/>
          </p:cNvSpPr>
          <p:nvPr>
            <p:ph type="body" sz="quarter" idx="3"/>
          </p:nvPr>
        </p:nvSpPr>
        <p:spPr/>
        <p:txBody>
          <a:bodyPr/>
          <a:lstStyle/>
          <a:p>
            <a:pPr algn="ctr"/>
            <a:r>
              <a:rPr lang="en-US" dirty="0" smtClean="0"/>
              <a:t>e</a:t>
            </a:r>
            <a:r>
              <a:rPr lang="en-US" dirty="0" smtClean="0"/>
              <a:t>-CRD</a:t>
            </a:r>
            <a:endParaRPr lang="en-US" dirty="0"/>
          </a:p>
        </p:txBody>
      </p:sp>
      <p:sp>
        <p:nvSpPr>
          <p:cNvPr id="6" name="Content Placeholder 5"/>
          <p:cNvSpPr>
            <a:spLocks noGrp="1"/>
          </p:cNvSpPr>
          <p:nvPr>
            <p:ph sz="quarter" idx="4"/>
          </p:nvPr>
        </p:nvSpPr>
        <p:spPr/>
        <p:txBody>
          <a:bodyPr>
            <a:normAutofit lnSpcReduction="10000"/>
          </a:bodyPr>
          <a:lstStyle/>
          <a:p>
            <a:pPr algn="just">
              <a:buNone/>
            </a:pPr>
            <a:r>
              <a:rPr lang="en-US" dirty="0" smtClean="0"/>
              <a:t>At the present, all e-CR data of 17 provinces which implement CR software will be saved </a:t>
            </a:r>
            <a:r>
              <a:rPr lang="en-US" dirty="0" smtClean="0"/>
              <a:t>in the Data Center, </a:t>
            </a:r>
            <a:r>
              <a:rPr lang="en-US" dirty="0" smtClean="0"/>
              <a:t>IT Department, Ministry </a:t>
            </a:r>
            <a:r>
              <a:rPr lang="en-US" dirty="0" smtClean="0"/>
              <a:t>of </a:t>
            </a:r>
            <a:r>
              <a:rPr lang="en-US" dirty="0" smtClean="0"/>
              <a:t>Justice.</a:t>
            </a:r>
          </a:p>
          <a:p>
            <a:pPr algn="just">
              <a:buFont typeface="Symbol" pitchFamily="18" charset="2"/>
              <a:buChar char="Þ"/>
            </a:pPr>
            <a:r>
              <a:rPr lang="en-US" dirty="0" smtClean="0"/>
              <a:t>Very easy to conduct vital statistics (daily, monthly, annual);</a:t>
            </a:r>
          </a:p>
          <a:p>
            <a:pPr algn="just">
              <a:buFont typeface="Symbol" pitchFamily="18" charset="2"/>
              <a:buChar char="Þ"/>
            </a:pPr>
            <a:r>
              <a:rPr lang="en-US" dirty="0" smtClean="0"/>
              <a:t>Meet international standards.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dirty="0" smtClean="0"/>
              <a:t/>
            </a:r>
            <a:br>
              <a:rPr lang="en-US" sz="2200" b="1" dirty="0" smtClean="0"/>
            </a:br>
            <a:r>
              <a:rPr lang="en-US" sz="2200" b="1" dirty="0" smtClean="0"/>
              <a:t/>
            </a:r>
            <a:br>
              <a:rPr lang="en-US" sz="2200" b="1" dirty="0" smtClean="0"/>
            </a:br>
            <a:r>
              <a:rPr lang="en-US" sz="2200" b="1" dirty="0" smtClean="0"/>
              <a:t/>
            </a:r>
            <a:br>
              <a:rPr lang="en-US" sz="2200" b="1" dirty="0" smtClean="0"/>
            </a:br>
            <a:r>
              <a:rPr lang="en-US" sz="2200" b="1" dirty="0" smtClean="0"/>
              <a:t>Percent </a:t>
            </a:r>
            <a:r>
              <a:rPr lang="en-US" sz="2200" b="1" dirty="0" smtClean="0"/>
              <a:t>of children under 1 year old having their birth registered by place of usual residence (urban and rural) of mother in </a:t>
            </a:r>
            <a:r>
              <a:rPr lang="en-US" sz="2200" b="1" dirty="0" smtClean="0"/>
              <a:t>2016</a:t>
            </a:r>
            <a:br>
              <a:rPr lang="en-US" sz="2200" b="1" dirty="0" smtClean="0"/>
            </a:br>
            <a:r>
              <a:rPr lang="en-US" sz="2200" b="1" dirty="0" smtClean="0"/>
              <a:t>(From e-CR database in 2016)</a:t>
            </a:r>
            <a:br>
              <a:rPr lang="en-US" sz="2200" b="1" dirty="0" smtClean="0"/>
            </a:br>
            <a:r>
              <a:rPr lang="en-US" b="1" dirty="0" smtClean="0"/>
              <a:t/>
            </a:r>
            <a:br>
              <a:rPr lang="en-US" b="1" dirty="0" smtClean="0"/>
            </a:br>
            <a:endParaRPr lang="en-US" dirty="0"/>
          </a:p>
        </p:txBody>
      </p:sp>
      <p:graphicFrame>
        <p:nvGraphicFramePr>
          <p:cNvPr id="3" name="Table 2"/>
          <p:cNvGraphicFramePr>
            <a:graphicFrameLocks noGrp="1"/>
          </p:cNvGraphicFramePr>
          <p:nvPr/>
        </p:nvGraphicFramePr>
        <p:xfrm>
          <a:off x="1524000" y="1397000"/>
          <a:ext cx="6553199" cy="3124198"/>
        </p:xfrm>
        <a:graphic>
          <a:graphicData uri="http://schemas.openxmlformats.org/drawingml/2006/table">
            <a:tbl>
              <a:tblPr/>
              <a:tblGrid>
                <a:gridCol w="1417069"/>
                <a:gridCol w="931916"/>
                <a:gridCol w="845211"/>
                <a:gridCol w="845211"/>
                <a:gridCol w="903456"/>
                <a:gridCol w="903456"/>
                <a:gridCol w="706880"/>
              </a:tblGrid>
              <a:tr h="537950">
                <a:tc rowSpan="3">
                  <a:txBody>
                    <a:bodyPr/>
                    <a:lstStyle/>
                    <a:p>
                      <a:pPr marL="0" marR="0" algn="ctr">
                        <a:lnSpc>
                          <a:spcPts val="1800"/>
                        </a:lnSpc>
                        <a:spcBef>
                          <a:spcPts val="450"/>
                        </a:spcBef>
                        <a:spcAft>
                          <a:spcPts val="450"/>
                        </a:spcAft>
                      </a:pPr>
                      <a:r>
                        <a:rPr lang="en-GB" sz="1200" b="1" dirty="0">
                          <a:solidFill>
                            <a:srgbClr val="000000"/>
                          </a:solidFill>
                          <a:latin typeface="Times New Roman"/>
                          <a:ea typeface="Times New Roman"/>
                        </a:rPr>
                        <a:t>City</a:t>
                      </a:r>
                      <a:endParaRPr lang="en-US" sz="1300" dirty="0">
                        <a:solidFill>
                          <a:srgbClr val="000000"/>
                        </a:solidFill>
                        <a:latin typeface="Times New Roman"/>
                        <a:ea typeface="Times New Roman"/>
                      </a:endParaRPr>
                    </a:p>
                  </a:txBody>
                  <a:tcPr marL="66495" marR="6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lnSpc>
                          <a:spcPts val="1800"/>
                        </a:lnSpc>
                        <a:spcBef>
                          <a:spcPts val="450"/>
                        </a:spcBef>
                        <a:spcAft>
                          <a:spcPts val="450"/>
                        </a:spcAft>
                      </a:pPr>
                      <a:r>
                        <a:rPr lang="en-GB" sz="1200" b="1" dirty="0">
                          <a:solidFill>
                            <a:srgbClr val="000000"/>
                          </a:solidFill>
                          <a:latin typeface="Times New Roman"/>
                          <a:ea typeface="Times New Roman"/>
                        </a:rPr>
                        <a:t>Children under 1 year old having their birth register by place of usual residence of </a:t>
                      </a:r>
                      <a:r>
                        <a:rPr lang="en-GB" sz="1200" b="1" dirty="0" smtClean="0">
                          <a:solidFill>
                            <a:srgbClr val="000000"/>
                          </a:solidFill>
                          <a:latin typeface="Times New Roman"/>
                          <a:ea typeface="Times New Roman"/>
                        </a:rPr>
                        <a:t>mother in </a:t>
                      </a:r>
                      <a:r>
                        <a:rPr lang="en-GB" sz="1200" b="1" dirty="0">
                          <a:solidFill>
                            <a:srgbClr val="000000"/>
                          </a:solidFill>
                          <a:latin typeface="Times New Roman"/>
                          <a:ea typeface="Times New Roman"/>
                        </a:rPr>
                        <a:t>2016</a:t>
                      </a:r>
                      <a:endParaRPr lang="en-US" sz="1300" dirty="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9464">
                <a:tc vMerge="1">
                  <a:txBody>
                    <a:bodyPr/>
                    <a:lstStyle/>
                    <a:p>
                      <a:endParaRPr lang="en-US"/>
                    </a:p>
                  </a:txBody>
                  <a:tcPr/>
                </a:tc>
                <a:tc gridSpan="2">
                  <a:txBody>
                    <a:bodyPr/>
                    <a:lstStyle/>
                    <a:p>
                      <a:pPr marL="0" marR="0" algn="ctr">
                        <a:lnSpc>
                          <a:spcPts val="1800"/>
                        </a:lnSpc>
                        <a:spcBef>
                          <a:spcPts val="450"/>
                        </a:spcBef>
                        <a:spcAft>
                          <a:spcPts val="450"/>
                        </a:spcAft>
                      </a:pPr>
                      <a:r>
                        <a:rPr lang="en-GB" sz="1200" b="1">
                          <a:solidFill>
                            <a:srgbClr val="000000"/>
                          </a:solidFill>
                          <a:latin typeface="Times New Roman"/>
                          <a:ea typeface="Times New Roman"/>
                        </a:rPr>
                        <a:t>Total</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ts val="1800"/>
                        </a:lnSpc>
                        <a:spcBef>
                          <a:spcPts val="450"/>
                        </a:spcBef>
                        <a:spcAft>
                          <a:spcPts val="450"/>
                        </a:spcAft>
                      </a:pPr>
                      <a:r>
                        <a:rPr lang="en-GB" sz="1200" b="1" dirty="0">
                          <a:solidFill>
                            <a:srgbClr val="000000"/>
                          </a:solidFill>
                          <a:latin typeface="Times New Roman"/>
                          <a:ea typeface="Times New Roman"/>
                        </a:rPr>
                        <a:t>Urban</a:t>
                      </a:r>
                      <a:endParaRPr lang="en-US" sz="1300" dirty="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ts val="1800"/>
                        </a:lnSpc>
                        <a:spcBef>
                          <a:spcPts val="450"/>
                        </a:spcBef>
                        <a:spcAft>
                          <a:spcPts val="450"/>
                        </a:spcAft>
                      </a:pPr>
                      <a:r>
                        <a:rPr lang="en-GB" sz="1200" b="1">
                          <a:solidFill>
                            <a:srgbClr val="000000"/>
                          </a:solidFill>
                          <a:latin typeface="Times New Roman"/>
                          <a:ea typeface="Times New Roman"/>
                        </a:rPr>
                        <a:t>Rural</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69464">
                <a:tc vMerge="1">
                  <a:txBody>
                    <a:bodyPr/>
                    <a:lstStyle/>
                    <a:p>
                      <a:endParaRPr lang="en-US"/>
                    </a:p>
                  </a:txBody>
                  <a:tcPr/>
                </a:tc>
                <a:tc>
                  <a:txBody>
                    <a:bodyPr/>
                    <a:lstStyle/>
                    <a:p>
                      <a:pPr marL="0" marR="0" algn="just">
                        <a:lnSpc>
                          <a:spcPts val="1800"/>
                        </a:lnSpc>
                        <a:spcBef>
                          <a:spcPts val="450"/>
                        </a:spcBef>
                        <a:spcAft>
                          <a:spcPts val="450"/>
                        </a:spcAft>
                      </a:pPr>
                      <a:r>
                        <a:rPr lang="en-GB" sz="1200" b="1">
                          <a:solidFill>
                            <a:srgbClr val="000000"/>
                          </a:solidFill>
                          <a:latin typeface="Times New Roman"/>
                          <a:ea typeface="Times New Roman"/>
                        </a:rPr>
                        <a:t>Number</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800"/>
                        </a:lnSpc>
                        <a:spcBef>
                          <a:spcPts val="450"/>
                        </a:spcBef>
                        <a:spcAft>
                          <a:spcPts val="450"/>
                        </a:spcAft>
                      </a:pPr>
                      <a:r>
                        <a:rPr lang="en-GB" sz="1200" b="1">
                          <a:solidFill>
                            <a:srgbClr val="000000"/>
                          </a:solidFill>
                          <a:latin typeface="Times New Roman"/>
                          <a:ea typeface="Times New Roman"/>
                        </a:rPr>
                        <a:t>Percent</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800"/>
                        </a:lnSpc>
                        <a:spcBef>
                          <a:spcPts val="450"/>
                        </a:spcBef>
                        <a:spcAft>
                          <a:spcPts val="450"/>
                        </a:spcAft>
                      </a:pPr>
                      <a:r>
                        <a:rPr lang="en-GB" sz="1200" b="1" dirty="0">
                          <a:solidFill>
                            <a:srgbClr val="000000"/>
                          </a:solidFill>
                          <a:latin typeface="Times New Roman"/>
                          <a:ea typeface="Times New Roman"/>
                        </a:rPr>
                        <a:t>Number</a:t>
                      </a:r>
                      <a:endParaRPr lang="en-US" sz="1300" dirty="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800"/>
                        </a:lnSpc>
                        <a:spcBef>
                          <a:spcPts val="450"/>
                        </a:spcBef>
                        <a:spcAft>
                          <a:spcPts val="450"/>
                        </a:spcAft>
                      </a:pPr>
                      <a:r>
                        <a:rPr lang="en-GB" sz="1200" b="1">
                          <a:solidFill>
                            <a:srgbClr val="000000"/>
                          </a:solidFill>
                          <a:latin typeface="Times New Roman"/>
                          <a:ea typeface="Times New Roman"/>
                        </a:rPr>
                        <a:t>Percent</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800"/>
                        </a:lnSpc>
                        <a:spcBef>
                          <a:spcPts val="450"/>
                        </a:spcBef>
                        <a:spcAft>
                          <a:spcPts val="450"/>
                        </a:spcAft>
                      </a:pPr>
                      <a:r>
                        <a:rPr lang="en-GB" sz="1200" b="1">
                          <a:solidFill>
                            <a:srgbClr val="000000"/>
                          </a:solidFill>
                          <a:latin typeface="Times New Roman"/>
                          <a:ea typeface="Times New Roman"/>
                        </a:rPr>
                        <a:t>Number</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800"/>
                        </a:lnSpc>
                        <a:spcBef>
                          <a:spcPts val="450"/>
                        </a:spcBef>
                        <a:spcAft>
                          <a:spcPts val="450"/>
                        </a:spcAft>
                      </a:pPr>
                      <a:r>
                        <a:rPr lang="en-GB" sz="1200" b="1">
                          <a:solidFill>
                            <a:srgbClr val="000000"/>
                          </a:solidFill>
                          <a:latin typeface="Times New Roman"/>
                          <a:ea typeface="Times New Roman"/>
                        </a:rPr>
                        <a:t>Percent</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64">
                <a:tc>
                  <a:txBody>
                    <a:bodyPr/>
                    <a:lstStyle/>
                    <a:p>
                      <a:pPr marL="0" marR="0" algn="just">
                        <a:lnSpc>
                          <a:spcPts val="1800"/>
                        </a:lnSpc>
                        <a:spcBef>
                          <a:spcPts val="450"/>
                        </a:spcBef>
                        <a:spcAft>
                          <a:spcPts val="450"/>
                        </a:spcAft>
                      </a:pPr>
                      <a:r>
                        <a:rPr lang="en-GB" sz="1200">
                          <a:solidFill>
                            <a:srgbClr val="000000"/>
                          </a:solidFill>
                          <a:latin typeface="Times New Roman"/>
                          <a:ea typeface="Times New Roman"/>
                        </a:rPr>
                        <a:t>Ha Noi</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a:solidFill>
                            <a:srgbClr val="000000"/>
                          </a:solidFill>
                          <a:latin typeface="Times New Roman"/>
                          <a:ea typeface="Times New Roman"/>
                        </a:rPr>
                        <a:t>117,662</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a:solidFill>
                            <a:srgbClr val="000000"/>
                          </a:solidFill>
                          <a:latin typeface="Times New Roman"/>
                          <a:ea typeface="Times New Roman"/>
                        </a:rPr>
                        <a:t>100</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dirty="0">
                          <a:solidFill>
                            <a:srgbClr val="000000"/>
                          </a:solidFill>
                          <a:latin typeface="Times New Roman"/>
                          <a:ea typeface="Times New Roman"/>
                        </a:rPr>
                        <a:t>47,227</a:t>
                      </a:r>
                      <a:endParaRPr lang="en-US" sz="1300" dirty="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a:solidFill>
                            <a:srgbClr val="000000"/>
                          </a:solidFill>
                          <a:latin typeface="Times New Roman"/>
                          <a:ea typeface="Times New Roman"/>
                        </a:rPr>
                        <a:t>40.1</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a:solidFill>
                            <a:srgbClr val="000000"/>
                          </a:solidFill>
                          <a:latin typeface="Times New Roman"/>
                          <a:ea typeface="Times New Roman"/>
                        </a:rPr>
                        <a:t>70,435</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a:solidFill>
                            <a:srgbClr val="000000"/>
                          </a:solidFill>
                          <a:latin typeface="Times New Roman"/>
                          <a:ea typeface="Times New Roman"/>
                        </a:rPr>
                        <a:t>59.9</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64">
                <a:tc>
                  <a:txBody>
                    <a:bodyPr/>
                    <a:lstStyle/>
                    <a:p>
                      <a:pPr marL="0" marR="0" algn="just">
                        <a:lnSpc>
                          <a:spcPts val="1800"/>
                        </a:lnSpc>
                        <a:spcBef>
                          <a:spcPts val="450"/>
                        </a:spcBef>
                        <a:spcAft>
                          <a:spcPts val="450"/>
                        </a:spcAft>
                      </a:pPr>
                      <a:r>
                        <a:rPr lang="en-GB" sz="1200">
                          <a:solidFill>
                            <a:srgbClr val="000000"/>
                          </a:solidFill>
                          <a:latin typeface="Times New Roman"/>
                          <a:ea typeface="Times New Roman"/>
                        </a:rPr>
                        <a:t>Ha Phong</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a:solidFill>
                            <a:srgbClr val="000000"/>
                          </a:solidFill>
                          <a:latin typeface="Times New Roman"/>
                          <a:ea typeface="Times New Roman"/>
                        </a:rPr>
                        <a:t>27,748</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a:solidFill>
                            <a:srgbClr val="000000"/>
                          </a:solidFill>
                          <a:latin typeface="Times New Roman"/>
                          <a:ea typeface="Times New Roman"/>
                        </a:rPr>
                        <a:t>100</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dirty="0">
                          <a:solidFill>
                            <a:srgbClr val="000000"/>
                          </a:solidFill>
                          <a:latin typeface="Times New Roman"/>
                          <a:ea typeface="Times New Roman"/>
                        </a:rPr>
                        <a:t>11,101</a:t>
                      </a:r>
                      <a:endParaRPr lang="en-US" sz="1300" dirty="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a:solidFill>
                            <a:srgbClr val="000000"/>
                          </a:solidFill>
                          <a:latin typeface="Times New Roman"/>
                          <a:ea typeface="Times New Roman"/>
                        </a:rPr>
                        <a:t>40.0</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a:solidFill>
                            <a:srgbClr val="000000"/>
                          </a:solidFill>
                          <a:latin typeface="Times New Roman"/>
                          <a:ea typeface="Times New Roman"/>
                        </a:rPr>
                        <a:t>16,647</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a:solidFill>
                            <a:srgbClr val="000000"/>
                          </a:solidFill>
                          <a:latin typeface="Times New Roman"/>
                          <a:ea typeface="Times New Roman"/>
                        </a:rPr>
                        <a:t>60.0</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64">
                <a:tc>
                  <a:txBody>
                    <a:bodyPr/>
                    <a:lstStyle/>
                    <a:p>
                      <a:pPr marL="0" marR="0" algn="just">
                        <a:lnSpc>
                          <a:spcPts val="1800"/>
                        </a:lnSpc>
                        <a:spcBef>
                          <a:spcPts val="450"/>
                        </a:spcBef>
                        <a:spcAft>
                          <a:spcPts val="450"/>
                        </a:spcAft>
                      </a:pPr>
                      <a:r>
                        <a:rPr lang="en-GB" sz="1200">
                          <a:solidFill>
                            <a:srgbClr val="000000"/>
                          </a:solidFill>
                          <a:latin typeface="Times New Roman"/>
                          <a:ea typeface="Times New Roman"/>
                        </a:rPr>
                        <a:t>Da Nang</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a:solidFill>
                            <a:srgbClr val="000000"/>
                          </a:solidFill>
                          <a:latin typeface="Times New Roman"/>
                          <a:ea typeface="Times New Roman"/>
                        </a:rPr>
                        <a:t>14,852</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a:solidFill>
                            <a:srgbClr val="000000"/>
                          </a:solidFill>
                          <a:latin typeface="Times New Roman"/>
                          <a:ea typeface="Times New Roman"/>
                        </a:rPr>
                        <a:t>100</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dirty="0">
                          <a:solidFill>
                            <a:srgbClr val="000000"/>
                          </a:solidFill>
                          <a:latin typeface="Times New Roman"/>
                          <a:ea typeface="Times New Roman"/>
                        </a:rPr>
                        <a:t>12,578</a:t>
                      </a:r>
                      <a:endParaRPr lang="en-US" sz="1300" dirty="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a:solidFill>
                            <a:srgbClr val="000000"/>
                          </a:solidFill>
                          <a:latin typeface="Times New Roman"/>
                          <a:ea typeface="Times New Roman"/>
                        </a:rPr>
                        <a:t>84.7</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a:solidFill>
                            <a:srgbClr val="000000"/>
                          </a:solidFill>
                          <a:latin typeface="Times New Roman"/>
                          <a:ea typeface="Times New Roman"/>
                        </a:rPr>
                        <a:t>        2,274 </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a:solidFill>
                            <a:srgbClr val="000000"/>
                          </a:solidFill>
                          <a:latin typeface="Times New Roman"/>
                          <a:ea typeface="Times New Roman"/>
                        </a:rPr>
                        <a:t>15.3</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64">
                <a:tc>
                  <a:txBody>
                    <a:bodyPr/>
                    <a:lstStyle/>
                    <a:p>
                      <a:pPr marL="0" marR="0" algn="just">
                        <a:lnSpc>
                          <a:spcPts val="1800"/>
                        </a:lnSpc>
                        <a:spcBef>
                          <a:spcPts val="450"/>
                        </a:spcBef>
                        <a:spcAft>
                          <a:spcPts val="450"/>
                        </a:spcAft>
                      </a:pPr>
                      <a:r>
                        <a:rPr lang="en-GB" sz="1200">
                          <a:solidFill>
                            <a:srgbClr val="000000"/>
                          </a:solidFill>
                          <a:latin typeface="Times New Roman"/>
                          <a:ea typeface="Times New Roman"/>
                        </a:rPr>
                        <a:t>Ho Chi Minh</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a:solidFill>
                            <a:srgbClr val="000000"/>
                          </a:solidFill>
                          <a:latin typeface="Times New Roman"/>
                          <a:ea typeface="Times New Roman"/>
                        </a:rPr>
                        <a:t>41,632</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a:solidFill>
                            <a:srgbClr val="000000"/>
                          </a:solidFill>
                          <a:latin typeface="Times New Roman"/>
                          <a:ea typeface="Times New Roman"/>
                        </a:rPr>
                        <a:t>100</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dirty="0">
                          <a:solidFill>
                            <a:srgbClr val="000000"/>
                          </a:solidFill>
                          <a:latin typeface="Times New Roman"/>
                          <a:ea typeface="Times New Roman"/>
                        </a:rPr>
                        <a:t>39,358</a:t>
                      </a:r>
                      <a:endParaRPr lang="en-US" sz="1300" dirty="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dirty="0">
                          <a:solidFill>
                            <a:srgbClr val="000000"/>
                          </a:solidFill>
                          <a:latin typeface="Times New Roman"/>
                          <a:ea typeface="Times New Roman"/>
                        </a:rPr>
                        <a:t>94.5</a:t>
                      </a:r>
                      <a:endParaRPr lang="en-US" sz="1300" dirty="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dirty="0">
                          <a:solidFill>
                            <a:srgbClr val="000000"/>
                          </a:solidFill>
                          <a:latin typeface="Times New Roman"/>
                          <a:ea typeface="Times New Roman"/>
                        </a:rPr>
                        <a:t>2,274</a:t>
                      </a:r>
                      <a:endParaRPr lang="en-US" sz="1300" dirty="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dirty="0">
                          <a:solidFill>
                            <a:srgbClr val="000000"/>
                          </a:solidFill>
                          <a:latin typeface="Times New Roman"/>
                          <a:ea typeface="Times New Roman"/>
                        </a:rPr>
                        <a:t>5.5</a:t>
                      </a:r>
                      <a:endParaRPr lang="en-US" sz="1300" dirty="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64">
                <a:tc>
                  <a:txBody>
                    <a:bodyPr/>
                    <a:lstStyle/>
                    <a:p>
                      <a:pPr marL="0" marR="0" algn="just">
                        <a:lnSpc>
                          <a:spcPts val="1800"/>
                        </a:lnSpc>
                        <a:spcBef>
                          <a:spcPts val="450"/>
                        </a:spcBef>
                        <a:spcAft>
                          <a:spcPts val="450"/>
                        </a:spcAft>
                      </a:pPr>
                      <a:r>
                        <a:rPr lang="en-GB" sz="1200">
                          <a:solidFill>
                            <a:srgbClr val="000000"/>
                          </a:solidFill>
                          <a:latin typeface="Times New Roman"/>
                          <a:ea typeface="Times New Roman"/>
                        </a:rPr>
                        <a:t>Total </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a:solidFill>
                            <a:srgbClr val="000000"/>
                          </a:solidFill>
                          <a:latin typeface="Times New Roman"/>
                          <a:ea typeface="Times New Roman"/>
                        </a:rPr>
                        <a:t>201,894</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dirty="0">
                          <a:solidFill>
                            <a:srgbClr val="000000"/>
                          </a:solidFill>
                          <a:latin typeface="Times New Roman"/>
                          <a:ea typeface="Times New Roman"/>
                        </a:rPr>
                        <a:t>100</a:t>
                      </a:r>
                      <a:endParaRPr lang="en-US" sz="1300" dirty="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a:solidFill>
                            <a:srgbClr val="000000"/>
                          </a:solidFill>
                          <a:latin typeface="Times New Roman"/>
                          <a:ea typeface="Times New Roman"/>
                        </a:rPr>
                        <a:t>99,022</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a:solidFill>
                            <a:srgbClr val="000000"/>
                          </a:solidFill>
                          <a:latin typeface="Times New Roman"/>
                          <a:ea typeface="Times New Roman"/>
                        </a:rPr>
                        <a:t>49.0</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a:solidFill>
                            <a:srgbClr val="000000"/>
                          </a:solidFill>
                          <a:latin typeface="Times New Roman"/>
                          <a:ea typeface="Times New Roman"/>
                        </a:rPr>
                        <a:t>102,872</a:t>
                      </a:r>
                      <a:endParaRPr lang="en-US" sz="130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200" dirty="0">
                          <a:solidFill>
                            <a:srgbClr val="000000"/>
                          </a:solidFill>
                          <a:latin typeface="Times New Roman"/>
                          <a:ea typeface="Times New Roman"/>
                        </a:rPr>
                        <a:t>51.0</a:t>
                      </a:r>
                      <a:endParaRPr lang="en-US" sz="1300" dirty="0">
                        <a:solidFill>
                          <a:srgbClr val="000000"/>
                        </a:solidFill>
                        <a:latin typeface="Times New Roman"/>
                        <a:ea typeface="Times New Roman"/>
                      </a:endParaRPr>
                    </a:p>
                  </a:txBody>
                  <a:tcPr marL="66495" marR="6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dirty="0" smtClean="0"/>
              <a:t/>
            </a:r>
            <a:br>
              <a:rPr lang="en-US" sz="2200" b="1" dirty="0" smtClean="0"/>
            </a:br>
            <a:r>
              <a:rPr lang="en-US" sz="2200" b="1" dirty="0" smtClean="0"/>
              <a:t>Distribution </a:t>
            </a:r>
            <a:r>
              <a:rPr lang="en-US" sz="2200" b="1" dirty="0" smtClean="0"/>
              <a:t>of registered live births by sex in the four largest </a:t>
            </a:r>
            <a:r>
              <a:rPr lang="en-US" sz="2200" b="1" dirty="0" smtClean="0"/>
              <a:t>cities in 2016</a:t>
            </a:r>
            <a:br>
              <a:rPr lang="en-US" sz="2200" b="1" dirty="0" smtClean="0"/>
            </a:br>
            <a:r>
              <a:rPr lang="en-US" b="1" dirty="0" smtClean="0"/>
              <a:t> </a:t>
            </a:r>
            <a:r>
              <a:rPr lang="en-US" sz="2200" b="1" dirty="0" smtClean="0"/>
              <a:t>(From e-CR database in 2016) </a:t>
            </a:r>
            <a:r>
              <a:rPr lang="en-US" b="1" dirty="0" smtClean="0"/>
              <a:t/>
            </a:r>
            <a:br>
              <a:rPr lang="en-US" b="1" dirty="0" smtClean="0"/>
            </a:br>
            <a:endParaRPr lang="en-US" dirty="0"/>
          </a:p>
        </p:txBody>
      </p:sp>
      <p:graphicFrame>
        <p:nvGraphicFramePr>
          <p:cNvPr id="3" name="Table 2"/>
          <p:cNvGraphicFramePr>
            <a:graphicFrameLocks noGrp="1"/>
          </p:cNvGraphicFramePr>
          <p:nvPr/>
        </p:nvGraphicFramePr>
        <p:xfrm>
          <a:off x="1523998" y="1828802"/>
          <a:ext cx="6781802" cy="3276597"/>
        </p:xfrm>
        <a:graphic>
          <a:graphicData uri="http://schemas.openxmlformats.org/drawingml/2006/table">
            <a:tbl>
              <a:tblPr/>
              <a:tblGrid>
                <a:gridCol w="1175766"/>
                <a:gridCol w="898742"/>
                <a:gridCol w="799352"/>
                <a:gridCol w="799352"/>
                <a:gridCol w="799352"/>
                <a:gridCol w="799352"/>
                <a:gridCol w="799352"/>
                <a:gridCol w="710534"/>
              </a:tblGrid>
              <a:tr h="309203">
                <a:tc rowSpan="3">
                  <a:txBody>
                    <a:bodyPr/>
                    <a:lstStyle/>
                    <a:p>
                      <a:pPr marL="0" marR="0" algn="ctr">
                        <a:lnSpc>
                          <a:spcPts val="1800"/>
                        </a:lnSpc>
                        <a:spcBef>
                          <a:spcPts val="450"/>
                        </a:spcBef>
                        <a:spcAft>
                          <a:spcPts val="450"/>
                        </a:spcAft>
                      </a:pPr>
                      <a:endParaRPr lang="en-GB" sz="1200">
                        <a:solidFill>
                          <a:srgbClr val="000000"/>
                        </a:solidFill>
                        <a:latin typeface="Times New Roman"/>
                        <a:ea typeface="Times New Roman"/>
                      </a:endParaRPr>
                    </a:p>
                    <a:p>
                      <a:pPr marL="0" marR="0" algn="ctr">
                        <a:lnSpc>
                          <a:spcPts val="1800"/>
                        </a:lnSpc>
                        <a:spcBef>
                          <a:spcPts val="450"/>
                        </a:spcBef>
                        <a:spcAft>
                          <a:spcPts val="450"/>
                        </a:spcAft>
                      </a:pPr>
                      <a:r>
                        <a:rPr lang="en-GB" sz="1200" b="1">
                          <a:solidFill>
                            <a:srgbClr val="000000"/>
                          </a:solidFill>
                          <a:latin typeface="Times New Roman"/>
                          <a:ea typeface="Times New Roman"/>
                        </a:rPr>
                        <a:t>City</a:t>
                      </a:r>
                      <a:endParaRPr lang="en-US" sz="1300">
                        <a:solidFill>
                          <a:srgbClr val="000000"/>
                        </a:solidFill>
                        <a:latin typeface="Times New Roman"/>
                        <a:ea typeface="Times New Roman"/>
                      </a:endParaRPr>
                    </a:p>
                    <a:p>
                      <a:pPr marL="0" marR="0" algn="just">
                        <a:lnSpc>
                          <a:spcPts val="1800"/>
                        </a:lnSpc>
                        <a:spcBef>
                          <a:spcPts val="450"/>
                        </a:spcBef>
                        <a:spcAft>
                          <a:spcPts val="450"/>
                        </a:spcAft>
                      </a:pPr>
                      <a:r>
                        <a:rPr lang="en-GB" sz="1200" b="1">
                          <a:solidFill>
                            <a:srgbClr val="000000"/>
                          </a:solidFill>
                          <a:latin typeface="Times New Roman"/>
                          <a:ea typeface="Times New Roman"/>
                        </a:rPr>
                        <a:t> </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lnSpc>
                          <a:spcPts val="1800"/>
                        </a:lnSpc>
                        <a:spcBef>
                          <a:spcPts val="450"/>
                        </a:spcBef>
                        <a:spcAft>
                          <a:spcPts val="450"/>
                        </a:spcAft>
                      </a:pPr>
                      <a:r>
                        <a:rPr lang="en-GB" sz="1200" b="1">
                          <a:solidFill>
                            <a:srgbClr val="000000"/>
                          </a:solidFill>
                          <a:latin typeface="Times New Roman"/>
                          <a:ea typeface="Times New Roman"/>
                        </a:rPr>
                        <a:t>Children under 1 year old having their birth registered</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algn="ctr">
                        <a:lnSpc>
                          <a:spcPts val="1800"/>
                        </a:lnSpc>
                        <a:spcBef>
                          <a:spcPts val="450"/>
                        </a:spcBef>
                        <a:spcAft>
                          <a:spcPts val="450"/>
                        </a:spcAft>
                      </a:pPr>
                      <a:r>
                        <a:rPr lang="en-GB" sz="1400" b="1" dirty="0">
                          <a:solidFill>
                            <a:srgbClr val="000000"/>
                          </a:solidFill>
                          <a:latin typeface="Times New Roman"/>
                          <a:ea typeface="Times New Roman"/>
                        </a:rPr>
                        <a:t>Sex ratio</a:t>
                      </a:r>
                      <a:endParaRPr lang="en-US" sz="1300" dirty="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203">
                <a:tc vMerge="1">
                  <a:txBody>
                    <a:bodyPr/>
                    <a:lstStyle/>
                    <a:p>
                      <a:endParaRPr lang="en-US"/>
                    </a:p>
                  </a:txBody>
                  <a:tcPr/>
                </a:tc>
                <a:tc gridSpan="2">
                  <a:txBody>
                    <a:bodyPr/>
                    <a:lstStyle/>
                    <a:p>
                      <a:pPr marL="0" marR="0" algn="ctr">
                        <a:lnSpc>
                          <a:spcPts val="1800"/>
                        </a:lnSpc>
                        <a:spcBef>
                          <a:spcPts val="450"/>
                        </a:spcBef>
                        <a:spcAft>
                          <a:spcPts val="450"/>
                        </a:spcAft>
                      </a:pPr>
                      <a:r>
                        <a:rPr lang="en-GB" sz="1200" b="1">
                          <a:solidFill>
                            <a:srgbClr val="000000"/>
                          </a:solidFill>
                          <a:latin typeface="Times New Roman"/>
                          <a:ea typeface="Times New Roman"/>
                        </a:rPr>
                        <a:t>Total</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ts val="1800"/>
                        </a:lnSpc>
                        <a:spcBef>
                          <a:spcPts val="450"/>
                        </a:spcBef>
                        <a:spcAft>
                          <a:spcPts val="450"/>
                        </a:spcAft>
                      </a:pPr>
                      <a:r>
                        <a:rPr lang="en-GB" sz="1200" b="1">
                          <a:solidFill>
                            <a:srgbClr val="000000"/>
                          </a:solidFill>
                          <a:latin typeface="Times New Roman"/>
                          <a:ea typeface="Times New Roman"/>
                        </a:rPr>
                        <a:t>Male</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ts val="1800"/>
                        </a:lnSpc>
                        <a:spcBef>
                          <a:spcPts val="450"/>
                        </a:spcBef>
                        <a:spcAft>
                          <a:spcPts val="450"/>
                        </a:spcAft>
                      </a:pPr>
                      <a:r>
                        <a:rPr lang="en-GB" sz="1200" b="1">
                          <a:solidFill>
                            <a:srgbClr val="000000"/>
                          </a:solidFill>
                          <a:latin typeface="Times New Roman"/>
                          <a:ea typeface="Times New Roman"/>
                        </a:rPr>
                        <a:t>Female</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r>
              <a:tr h="652763">
                <a:tc vMerge="1">
                  <a:txBody>
                    <a:bodyPr/>
                    <a:lstStyle/>
                    <a:p>
                      <a:endParaRPr lang="en-US"/>
                    </a:p>
                  </a:txBody>
                  <a:tcPr/>
                </a:tc>
                <a:tc>
                  <a:txBody>
                    <a:bodyPr/>
                    <a:lstStyle/>
                    <a:p>
                      <a:pPr marL="0" marR="0" algn="ctr">
                        <a:lnSpc>
                          <a:spcPts val="1800"/>
                        </a:lnSpc>
                        <a:spcBef>
                          <a:spcPts val="450"/>
                        </a:spcBef>
                        <a:spcAft>
                          <a:spcPts val="450"/>
                        </a:spcAft>
                      </a:pPr>
                      <a:r>
                        <a:rPr lang="en-GB" sz="1200" b="1">
                          <a:solidFill>
                            <a:srgbClr val="000000"/>
                          </a:solidFill>
                          <a:latin typeface="Times New Roman"/>
                          <a:ea typeface="Times New Roman"/>
                        </a:rPr>
                        <a:t>Number</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450"/>
                        </a:spcBef>
                        <a:spcAft>
                          <a:spcPts val="450"/>
                        </a:spcAft>
                      </a:pPr>
                      <a:r>
                        <a:rPr lang="en-GB" sz="1200" b="1">
                          <a:solidFill>
                            <a:srgbClr val="000000"/>
                          </a:solidFill>
                          <a:latin typeface="Times New Roman"/>
                          <a:ea typeface="Times New Roman"/>
                        </a:rPr>
                        <a:t>Percent</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450"/>
                        </a:spcBef>
                        <a:spcAft>
                          <a:spcPts val="450"/>
                        </a:spcAft>
                      </a:pPr>
                      <a:r>
                        <a:rPr lang="en-GB" sz="1200" b="1">
                          <a:solidFill>
                            <a:srgbClr val="000000"/>
                          </a:solidFill>
                          <a:latin typeface="Times New Roman"/>
                          <a:ea typeface="Times New Roman"/>
                        </a:rPr>
                        <a:t>Number</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450"/>
                        </a:spcBef>
                        <a:spcAft>
                          <a:spcPts val="450"/>
                        </a:spcAft>
                      </a:pPr>
                      <a:r>
                        <a:rPr lang="en-GB" sz="1200" b="1">
                          <a:solidFill>
                            <a:srgbClr val="000000"/>
                          </a:solidFill>
                          <a:latin typeface="Times New Roman"/>
                          <a:ea typeface="Times New Roman"/>
                        </a:rPr>
                        <a:t>Percent</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450"/>
                        </a:spcBef>
                        <a:spcAft>
                          <a:spcPts val="450"/>
                        </a:spcAft>
                      </a:pPr>
                      <a:r>
                        <a:rPr lang="en-GB" sz="1200" b="1">
                          <a:solidFill>
                            <a:srgbClr val="000000"/>
                          </a:solidFill>
                          <a:latin typeface="Times New Roman"/>
                          <a:ea typeface="Times New Roman"/>
                        </a:rPr>
                        <a:t>Number</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450"/>
                        </a:spcBef>
                        <a:spcAft>
                          <a:spcPts val="450"/>
                        </a:spcAft>
                      </a:pPr>
                      <a:r>
                        <a:rPr lang="en-GB" sz="1200" b="1">
                          <a:solidFill>
                            <a:srgbClr val="000000"/>
                          </a:solidFill>
                          <a:latin typeface="Times New Roman"/>
                          <a:ea typeface="Times New Roman"/>
                        </a:rPr>
                        <a:t>Percent</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09203">
                <a:tc>
                  <a:txBody>
                    <a:bodyPr/>
                    <a:lstStyle/>
                    <a:p>
                      <a:pPr marL="0" marR="0" algn="just">
                        <a:lnSpc>
                          <a:spcPts val="1800"/>
                        </a:lnSpc>
                        <a:spcBef>
                          <a:spcPts val="450"/>
                        </a:spcBef>
                        <a:spcAft>
                          <a:spcPts val="450"/>
                        </a:spcAft>
                      </a:pPr>
                      <a:r>
                        <a:rPr lang="en-GB" sz="1400">
                          <a:solidFill>
                            <a:srgbClr val="000000"/>
                          </a:solidFill>
                          <a:latin typeface="Times New Roman"/>
                          <a:ea typeface="Times New Roman"/>
                        </a:rPr>
                        <a:t>Ha Noi</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125.626</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100</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67.052</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53.4</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58.574</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46.6</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US" sz="1400">
                          <a:solidFill>
                            <a:srgbClr val="000000"/>
                          </a:solidFill>
                          <a:latin typeface="Times New Roman"/>
                          <a:ea typeface="Times New Roman"/>
                        </a:rPr>
                        <a:t>114.0</a:t>
                      </a:r>
                      <a:endParaRPr lang="en-US" sz="1300">
                        <a:solidFill>
                          <a:srgbClr val="000000"/>
                        </a:solidFill>
                        <a:latin typeface="Times New Roman"/>
                        <a:ea typeface="Times New Roman"/>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203">
                <a:tc>
                  <a:txBody>
                    <a:bodyPr/>
                    <a:lstStyle/>
                    <a:p>
                      <a:pPr marL="0" marR="0" algn="just">
                        <a:lnSpc>
                          <a:spcPts val="1800"/>
                        </a:lnSpc>
                        <a:spcBef>
                          <a:spcPts val="450"/>
                        </a:spcBef>
                        <a:spcAft>
                          <a:spcPts val="450"/>
                        </a:spcAft>
                      </a:pPr>
                      <a:r>
                        <a:rPr lang="en-GB" sz="1400">
                          <a:solidFill>
                            <a:srgbClr val="000000"/>
                          </a:solidFill>
                          <a:latin typeface="Times New Roman"/>
                          <a:ea typeface="Times New Roman"/>
                        </a:rPr>
                        <a:t>Ha Phong</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30.520</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100</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15.949</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52.3</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14.571</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47.7</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US" sz="1400">
                          <a:solidFill>
                            <a:srgbClr val="000000"/>
                          </a:solidFill>
                          <a:latin typeface="Times New Roman"/>
                          <a:ea typeface="Times New Roman"/>
                        </a:rPr>
                        <a:t>109.5</a:t>
                      </a:r>
                      <a:endParaRPr lang="en-US" sz="1300">
                        <a:solidFill>
                          <a:srgbClr val="000000"/>
                        </a:solidFill>
                        <a:latin typeface="Times New Roman"/>
                        <a:ea typeface="Times New Roman"/>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412">
                <a:tc>
                  <a:txBody>
                    <a:bodyPr/>
                    <a:lstStyle/>
                    <a:p>
                      <a:pPr marL="0" marR="0" algn="just">
                        <a:lnSpc>
                          <a:spcPts val="1800"/>
                        </a:lnSpc>
                        <a:spcBef>
                          <a:spcPts val="450"/>
                        </a:spcBef>
                        <a:spcAft>
                          <a:spcPts val="450"/>
                        </a:spcAft>
                      </a:pPr>
                      <a:r>
                        <a:rPr lang="en-GB" sz="1400">
                          <a:solidFill>
                            <a:srgbClr val="000000"/>
                          </a:solidFill>
                          <a:latin typeface="Times New Roman"/>
                          <a:ea typeface="Times New Roman"/>
                        </a:rPr>
                        <a:t>Da Nang</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17.047</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100</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8.821</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51.7</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 8.226 </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48.3</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US" sz="1400">
                          <a:solidFill>
                            <a:srgbClr val="000000"/>
                          </a:solidFill>
                          <a:latin typeface="Times New Roman"/>
                          <a:ea typeface="Times New Roman"/>
                        </a:rPr>
                        <a:t>107.2</a:t>
                      </a:r>
                      <a:endParaRPr lang="en-US" sz="1300">
                        <a:solidFill>
                          <a:srgbClr val="000000"/>
                        </a:solidFill>
                        <a:latin typeface="Times New Roman"/>
                        <a:ea typeface="Times New Roman"/>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407">
                <a:tc>
                  <a:txBody>
                    <a:bodyPr/>
                    <a:lstStyle/>
                    <a:p>
                      <a:pPr marL="0" marR="0" algn="just">
                        <a:lnSpc>
                          <a:spcPts val="1800"/>
                        </a:lnSpc>
                        <a:spcBef>
                          <a:spcPts val="450"/>
                        </a:spcBef>
                        <a:spcAft>
                          <a:spcPts val="450"/>
                        </a:spcAft>
                      </a:pPr>
                      <a:r>
                        <a:rPr lang="en-GB" sz="1400">
                          <a:solidFill>
                            <a:srgbClr val="000000"/>
                          </a:solidFill>
                          <a:latin typeface="Times New Roman"/>
                          <a:ea typeface="Times New Roman"/>
                        </a:rPr>
                        <a:t>Ho Chi Minh</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89.001</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100</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46.011</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51.7</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42.990</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48.3</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US" sz="1400">
                          <a:solidFill>
                            <a:srgbClr val="000000"/>
                          </a:solidFill>
                          <a:latin typeface="Times New Roman"/>
                          <a:ea typeface="Times New Roman"/>
                        </a:rPr>
                        <a:t>107.0</a:t>
                      </a:r>
                      <a:endParaRPr lang="en-US" sz="1300">
                        <a:solidFill>
                          <a:srgbClr val="000000"/>
                        </a:solidFill>
                        <a:latin typeface="Times New Roman"/>
                        <a:ea typeface="Times New Roman"/>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203">
                <a:tc>
                  <a:txBody>
                    <a:bodyPr/>
                    <a:lstStyle/>
                    <a:p>
                      <a:pPr marL="0" marR="0" algn="just">
                        <a:lnSpc>
                          <a:spcPts val="1800"/>
                        </a:lnSpc>
                        <a:spcBef>
                          <a:spcPts val="450"/>
                        </a:spcBef>
                        <a:spcAft>
                          <a:spcPts val="450"/>
                        </a:spcAft>
                      </a:pPr>
                      <a:r>
                        <a:rPr lang="en-GB" sz="1400">
                          <a:solidFill>
                            <a:srgbClr val="000000"/>
                          </a:solidFill>
                          <a:latin typeface="Times New Roman"/>
                          <a:ea typeface="Times New Roman"/>
                        </a:rPr>
                        <a:t>Total </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262.194</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100</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137.833</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52.6</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124.361</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GB" sz="1400">
                          <a:solidFill>
                            <a:srgbClr val="000000"/>
                          </a:solidFill>
                          <a:latin typeface="Times New Roman"/>
                          <a:ea typeface="Times New Roman"/>
                        </a:rPr>
                        <a:t>47.4</a:t>
                      </a:r>
                      <a:endParaRPr lang="en-US" sz="1300">
                        <a:solidFill>
                          <a:srgbClr val="000000"/>
                        </a:solidFill>
                        <a:latin typeface="Times New Roman"/>
                        <a:ea typeface="Times New Roman"/>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450"/>
                        </a:spcBef>
                        <a:spcAft>
                          <a:spcPts val="450"/>
                        </a:spcAft>
                      </a:pPr>
                      <a:r>
                        <a:rPr lang="en-US" sz="1400" dirty="0">
                          <a:solidFill>
                            <a:srgbClr val="000000"/>
                          </a:solidFill>
                          <a:latin typeface="Times New Roman"/>
                          <a:ea typeface="Times New Roman"/>
                        </a:rPr>
                        <a:t>110.8</a:t>
                      </a:r>
                      <a:endParaRPr lang="en-US" sz="1300" dirty="0">
                        <a:solidFill>
                          <a:srgbClr val="000000"/>
                        </a:solidFill>
                        <a:latin typeface="Times New Roman"/>
                        <a:ea typeface="Times New Roman"/>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772400" cy="1470025"/>
          </a:xfrm>
        </p:spPr>
        <p:txBody>
          <a:bodyPr/>
          <a:lstStyle/>
          <a:p>
            <a:r>
              <a:rPr lang="en-US" dirty="0" smtClean="0"/>
              <a:t>Training for Civil registrar</a:t>
            </a:r>
            <a:endParaRPr lang="en-US" dirty="0"/>
          </a:p>
        </p:txBody>
      </p:sp>
      <p:sp>
        <p:nvSpPr>
          <p:cNvPr id="3" name="Subtitle 2"/>
          <p:cNvSpPr>
            <a:spLocks noGrp="1"/>
          </p:cNvSpPr>
          <p:nvPr>
            <p:ph type="subTitle" idx="1"/>
          </p:nvPr>
        </p:nvSpPr>
        <p:spPr>
          <a:xfrm>
            <a:off x="1295400" y="2667000"/>
            <a:ext cx="6400800" cy="3200400"/>
          </a:xfrm>
        </p:spPr>
        <p:txBody>
          <a:bodyPr>
            <a:normAutofit fontScale="40000" lnSpcReduction="20000"/>
          </a:bodyPr>
          <a:lstStyle/>
          <a:p>
            <a:pPr algn="just">
              <a:buFontTx/>
              <a:buChar char="-"/>
            </a:pPr>
            <a:r>
              <a:rPr lang="en-US" sz="5000" dirty="0" smtClean="0">
                <a:solidFill>
                  <a:schemeClr val="tx1"/>
                </a:solidFill>
              </a:rPr>
              <a:t>Every year;</a:t>
            </a:r>
          </a:p>
          <a:p>
            <a:pPr algn="just">
              <a:buFontTx/>
              <a:buChar char="-"/>
            </a:pPr>
            <a:r>
              <a:rPr lang="en-US" sz="5000" dirty="0" smtClean="0">
                <a:solidFill>
                  <a:schemeClr val="tx1"/>
                </a:solidFill>
              </a:rPr>
              <a:t>3 levels: </a:t>
            </a:r>
          </a:p>
          <a:p>
            <a:pPr algn="just"/>
            <a:r>
              <a:rPr lang="en-US" sz="5000" dirty="0" smtClean="0">
                <a:solidFill>
                  <a:schemeClr val="tx1"/>
                </a:solidFill>
              </a:rPr>
              <a:t>+ Central-level (MOJ supported by UNICEF, WHO);</a:t>
            </a:r>
          </a:p>
          <a:p>
            <a:pPr algn="just"/>
            <a:r>
              <a:rPr lang="en-US" sz="5000" dirty="0" smtClean="0">
                <a:solidFill>
                  <a:schemeClr val="tx1"/>
                </a:solidFill>
              </a:rPr>
              <a:t>+ Province-level (Department of Justice);</a:t>
            </a:r>
          </a:p>
          <a:p>
            <a:pPr algn="just"/>
            <a:r>
              <a:rPr lang="en-US" sz="5000" dirty="0" smtClean="0">
                <a:solidFill>
                  <a:schemeClr val="tx1"/>
                </a:solidFill>
              </a:rPr>
              <a:t>+District-level (Justice Division).</a:t>
            </a:r>
          </a:p>
          <a:p>
            <a:pPr algn="just">
              <a:buFontTx/>
              <a:buChar char="-"/>
            </a:pPr>
            <a:r>
              <a:rPr lang="en-US" sz="5000" dirty="0" smtClean="0">
                <a:solidFill>
                  <a:schemeClr val="tx1"/>
                </a:solidFill>
              </a:rPr>
              <a:t>Based on training materials;</a:t>
            </a:r>
          </a:p>
          <a:p>
            <a:pPr algn="just">
              <a:buFontTx/>
              <a:buChar char="-"/>
            </a:pPr>
            <a:r>
              <a:rPr lang="en-US" sz="5000" dirty="0" smtClean="0">
                <a:solidFill>
                  <a:schemeClr val="tx1"/>
                </a:solidFill>
              </a:rPr>
              <a:t>MOJ has been preparing  to produce handbook for civil registrar in 2018 to improve Civil registration capacity for them as well as implement CRVS </a:t>
            </a:r>
            <a:r>
              <a:rPr lang="en-US" sz="5000" dirty="0" err="1" smtClean="0">
                <a:solidFill>
                  <a:schemeClr val="tx1"/>
                </a:solidFill>
              </a:rPr>
              <a:t>Programme</a:t>
            </a:r>
            <a:r>
              <a:rPr lang="en-US" sz="5000" dirty="0" smtClean="0">
                <a:solidFill>
                  <a:schemeClr val="tx1"/>
                </a:solidFill>
              </a:rPr>
              <a:t>.</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Development orientation of CRVS system</a:t>
            </a:r>
            <a:endParaRPr lang="en-US" dirty="0"/>
          </a:p>
        </p:txBody>
      </p:sp>
      <p:sp>
        <p:nvSpPr>
          <p:cNvPr id="3" name="Content Placeholder 2"/>
          <p:cNvSpPr>
            <a:spLocks noGrp="1"/>
          </p:cNvSpPr>
          <p:nvPr>
            <p:ph idx="1"/>
          </p:nvPr>
        </p:nvSpPr>
        <p:spPr/>
        <p:txBody>
          <a:bodyPr>
            <a:normAutofit fontScale="92500" lnSpcReduction="20000"/>
          </a:bodyPr>
          <a:lstStyle/>
          <a:p>
            <a:pPr algn="just">
              <a:buNone/>
            </a:pPr>
            <a:r>
              <a:rPr lang="en-US" dirty="0" smtClean="0"/>
              <a:t>- </a:t>
            </a:r>
            <a:r>
              <a:rPr lang="en-US" dirty="0" smtClean="0"/>
              <a:t>Strengthening and improving the </a:t>
            </a:r>
            <a:r>
              <a:rPr lang="en-US" dirty="0" smtClean="0"/>
              <a:t>CR capacity of civil registrar;</a:t>
            </a:r>
            <a:endParaRPr lang="en-US" dirty="0" smtClean="0"/>
          </a:p>
          <a:p>
            <a:pPr algn="just">
              <a:buNone/>
            </a:pPr>
            <a:r>
              <a:rPr lang="en-US" dirty="0" smtClean="0"/>
              <a:t>- To </a:t>
            </a:r>
            <a:r>
              <a:rPr lang="en-US" dirty="0" smtClean="0"/>
              <a:t>study the renewal of the system of civil status registration, management and statistics agencies (professional registration offices)</a:t>
            </a:r>
          </a:p>
          <a:p>
            <a:pPr algn="just">
              <a:buNone/>
            </a:pPr>
            <a:r>
              <a:rPr lang="en-US" dirty="0" smtClean="0"/>
              <a:t>- In 2018 </a:t>
            </a:r>
            <a:r>
              <a:rPr lang="en-US" dirty="0" smtClean="0"/>
              <a:t>deploys </a:t>
            </a:r>
            <a:r>
              <a:rPr lang="en-US" dirty="0" smtClean="0"/>
              <a:t>e-birth registration </a:t>
            </a:r>
            <a:r>
              <a:rPr lang="en-US" dirty="0" smtClean="0"/>
              <a:t>system and connects </a:t>
            </a:r>
            <a:r>
              <a:rPr lang="en-US" dirty="0" smtClean="0"/>
              <a:t>the National on Population database for </a:t>
            </a:r>
            <a:r>
              <a:rPr lang="en-US" dirty="0" smtClean="0"/>
              <a:t>all 28 provinces, 2019 for about 50 provinces.</a:t>
            </a:r>
          </a:p>
          <a:p>
            <a:pPr algn="just">
              <a:buNone/>
            </a:pPr>
            <a:r>
              <a:rPr lang="en-US" dirty="0" smtClean="0"/>
              <a:t>-  </a:t>
            </a:r>
            <a:r>
              <a:rPr lang="en-US" dirty="0" smtClean="0"/>
              <a:t>Deploy linkage of </a:t>
            </a:r>
            <a:r>
              <a:rPr lang="en-US" dirty="0" err="1" smtClean="0"/>
              <a:t>sectoral</a:t>
            </a:r>
            <a:r>
              <a:rPr lang="en-US" dirty="0" smtClean="0"/>
              <a:t> data systems to use the National on </a:t>
            </a:r>
            <a:r>
              <a:rPr lang="en-US" dirty="0" smtClean="0"/>
              <a:t>Population </a:t>
            </a:r>
            <a:r>
              <a:rPr lang="en-US" dirty="0" smtClean="0"/>
              <a:t>database, use </a:t>
            </a:r>
            <a:r>
              <a:rPr lang="en-US" dirty="0" smtClean="0"/>
              <a:t>ID card</a:t>
            </a:r>
            <a:r>
              <a:rPr lang="en-US" dirty="0" smtClean="0"/>
              <a:t>, </a:t>
            </a:r>
            <a:r>
              <a:rPr lang="en-US" dirty="0" smtClean="0"/>
              <a:t>PIN number from </a:t>
            </a:r>
            <a:r>
              <a:rPr lang="en-US" dirty="0" smtClean="0"/>
              <a:t>2020.</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dirty="0" smtClean="0"/>
              <a:t>I. Civil registration database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5058" name="Picture 2" descr="C:\Users\admin\Desktop\images.jpg"/>
          <p:cNvPicPr>
            <a:picLocks noGrp="1" noChangeAspect="1" noChangeArrowheads="1"/>
          </p:cNvPicPr>
          <p:nvPr>
            <p:ph idx="1"/>
          </p:nvPr>
        </p:nvPicPr>
        <p:blipFill>
          <a:blip r:embed="rId2"/>
          <a:srcRect/>
          <a:stretch>
            <a:fillRect/>
          </a:stretch>
        </p:blipFill>
        <p:spPr bwMode="auto">
          <a:xfrm>
            <a:off x="1219200" y="1441937"/>
            <a:ext cx="7010400" cy="431409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500" dirty="0" smtClean="0"/>
              <a:t>Civil </a:t>
            </a:r>
            <a:r>
              <a:rPr lang="en-GB" sz="2500" dirty="0" smtClean="0"/>
              <a:t>registration and vital statistics </a:t>
            </a:r>
            <a:r>
              <a:rPr lang="en-GB" sz="2500" dirty="0" smtClean="0"/>
              <a:t>agencies in Vietnam</a:t>
            </a:r>
            <a:endParaRPr lang="en-US" sz="2500" dirty="0"/>
          </a:p>
        </p:txBody>
      </p:sp>
      <p:sp>
        <p:nvSpPr>
          <p:cNvPr id="2049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0481" name="Canvas 17"/>
          <p:cNvGrpSpPr>
            <a:grpSpLocks/>
          </p:cNvGrpSpPr>
          <p:nvPr/>
        </p:nvGrpSpPr>
        <p:grpSpPr bwMode="auto">
          <a:xfrm>
            <a:off x="1524000" y="1066800"/>
            <a:ext cx="5943600" cy="5562600"/>
            <a:chOff x="0" y="0"/>
            <a:chExt cx="53721" cy="55778"/>
          </a:xfrm>
        </p:grpSpPr>
        <p:sp>
          <p:nvSpPr>
            <p:cNvPr id="20492" name="AutoShape 12"/>
            <p:cNvSpPr>
              <a:spLocks noChangeAspect="1" noChangeArrowheads="1"/>
            </p:cNvSpPr>
            <p:nvPr/>
          </p:nvSpPr>
          <p:spPr bwMode="auto">
            <a:xfrm>
              <a:off x="0" y="0"/>
              <a:ext cx="53721" cy="5577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Rectangle 4"/>
            <p:cNvSpPr>
              <a:spLocks noChangeArrowheads="1"/>
            </p:cNvSpPr>
            <p:nvPr/>
          </p:nvSpPr>
          <p:spPr bwMode="auto">
            <a:xfrm>
              <a:off x="5664" y="359"/>
              <a:ext cx="23825" cy="102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MINISTRY OF JUSTICE</a:t>
              </a: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(Department of Civil, Nationality, Certification; Department of Financial Planning)</a:t>
              </a: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5"/>
            <p:cNvSpPr>
              <a:spLocks noChangeArrowheads="1"/>
            </p:cNvSpPr>
            <p:nvPr/>
          </p:nvSpPr>
          <p:spPr bwMode="auto">
            <a:xfrm>
              <a:off x="5296" y="15403"/>
              <a:ext cx="24422" cy="1045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PROVINCIAL PEOPLE COMMITTEE</a:t>
              </a: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(DEPARTMENT OF JUSTICE)</a:t>
              </a:r>
              <a:endParaRPr kumimoji="0" lang="en-GB" sz="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Assisting the provincial People’s Committee in local civil registration and State management, producing vital statistics report</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6"/>
            <p:cNvSpPr>
              <a:spLocks noChangeArrowheads="1"/>
            </p:cNvSpPr>
            <p:nvPr/>
          </p:nvSpPr>
          <p:spPr bwMode="auto">
            <a:xfrm>
              <a:off x="5105" y="29671"/>
              <a:ext cx="24308" cy="109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DISTRICT PEOPLE’S COMMITTEE</a:t>
              </a: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Department of Justice assists District People’s Committee in civil registration and management, producing vital statistics report</a:t>
              </a: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7"/>
            <p:cNvSpPr>
              <a:spLocks noChangeArrowheads="1"/>
            </p:cNvSpPr>
            <p:nvPr/>
          </p:nvSpPr>
          <p:spPr bwMode="auto">
            <a:xfrm>
              <a:off x="35350" y="256"/>
              <a:ext cx="17990" cy="105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MINISTRY OF FOREIGN AFFAIRS</a:t>
              </a: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(Department of Consular </a:t>
              </a:r>
              <a:br>
                <a:rPr kumimoji="0" lang="en-GB"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Representative agents)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8"/>
            <p:cNvSpPr>
              <a:spLocks noChangeArrowheads="1"/>
            </p:cNvSpPr>
            <p:nvPr/>
          </p:nvSpPr>
          <p:spPr bwMode="auto">
            <a:xfrm>
              <a:off x="5105" y="42606"/>
              <a:ext cx="24079" cy="111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COMMUNE PEOPLE’S COMMITTEE</a:t>
              </a:r>
              <a:b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Justice and Civil officer assist Commune People’s Committee in civil registration and management, producing vital statistics report</a:t>
              </a: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Line 10"/>
            <p:cNvSpPr>
              <a:spLocks noChangeShapeType="1"/>
            </p:cNvSpPr>
            <p:nvPr/>
          </p:nvSpPr>
          <p:spPr bwMode="auto">
            <a:xfrm flipH="1" flipV="1">
              <a:off x="29413" y="5791"/>
              <a:ext cx="5937" cy="8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 name="AutoShape 25"/>
            <p:cNvSpPr>
              <a:spLocks noChangeShapeType="1"/>
            </p:cNvSpPr>
            <p:nvPr/>
          </p:nvSpPr>
          <p:spPr bwMode="auto">
            <a:xfrm flipV="1">
              <a:off x="17170" y="10647"/>
              <a:ext cx="6" cy="457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 name="AutoShape 26"/>
            <p:cNvSpPr>
              <a:spLocks noChangeShapeType="1"/>
            </p:cNvSpPr>
            <p:nvPr/>
          </p:nvSpPr>
          <p:spPr bwMode="auto">
            <a:xfrm flipH="1" flipV="1">
              <a:off x="17170" y="25709"/>
              <a:ext cx="44" cy="396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 name="AutoShape 27"/>
            <p:cNvSpPr>
              <a:spLocks noChangeShapeType="1"/>
            </p:cNvSpPr>
            <p:nvPr/>
          </p:nvSpPr>
          <p:spPr bwMode="auto">
            <a:xfrm flipV="1">
              <a:off x="17170" y="40606"/>
              <a:ext cx="44" cy="20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 name="AutoShape 28"/>
            <p:cNvSpPr>
              <a:spLocks noChangeShapeType="1"/>
            </p:cNvSpPr>
            <p:nvPr/>
          </p:nvSpPr>
          <p:spPr bwMode="auto">
            <a:xfrm>
              <a:off x="30861" y="23252"/>
              <a:ext cx="6" cy="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a:t>
            </a:r>
            <a:r>
              <a:rPr lang="en-US" dirty="0" smtClean="0"/>
              <a:t>documents on CRVS</a:t>
            </a:r>
            <a:r>
              <a:rPr lang="en-US" dirty="0"/>
              <a:t> </a:t>
            </a:r>
            <a:r>
              <a:rPr lang="en-US" dirty="0" smtClean="0"/>
              <a:t>database</a:t>
            </a:r>
            <a:endParaRPr lang="en-US" dirty="0"/>
          </a:p>
        </p:txBody>
      </p:sp>
      <p:sp>
        <p:nvSpPr>
          <p:cNvPr id="3" name="Content Placeholder 2"/>
          <p:cNvSpPr>
            <a:spLocks noGrp="1"/>
          </p:cNvSpPr>
          <p:nvPr>
            <p:ph idx="1"/>
          </p:nvPr>
        </p:nvSpPr>
        <p:spPr/>
        <p:txBody>
          <a:bodyPr>
            <a:normAutofit lnSpcReduction="10000"/>
          </a:bodyPr>
          <a:lstStyle/>
          <a:p>
            <a:pPr algn="just"/>
            <a:r>
              <a:rPr lang="en-US" sz="2500" b="1" dirty="0" smtClean="0"/>
              <a:t>Law on Civil status 2014 </a:t>
            </a:r>
            <a:r>
              <a:rPr lang="en-US" sz="2500" dirty="0" smtClean="0"/>
              <a:t>;</a:t>
            </a:r>
          </a:p>
          <a:p>
            <a:pPr algn="just"/>
            <a:r>
              <a:rPr lang="en-US" sz="2500" dirty="0" smtClean="0"/>
              <a:t>Decree No. 123/2015/ND-CP (detailed civil registration procedure);</a:t>
            </a:r>
          </a:p>
          <a:p>
            <a:pPr algn="just"/>
            <a:r>
              <a:rPr lang="en-US" sz="2500" dirty="0" err="1" smtClean="0"/>
              <a:t>Cicular</a:t>
            </a:r>
            <a:r>
              <a:rPr lang="en-US" sz="2500" dirty="0" smtClean="0"/>
              <a:t> No. 15/2015/TT-BTP (including regulations on the forms of civil status books and certificate (birth, marriage, death…etc);</a:t>
            </a:r>
          </a:p>
          <a:p>
            <a:pPr algn="just"/>
            <a:r>
              <a:rPr lang="en-US" sz="2500" dirty="0" smtClean="0"/>
              <a:t>Join </a:t>
            </a:r>
            <a:r>
              <a:rPr lang="en-US" sz="2500" dirty="0" err="1" smtClean="0"/>
              <a:t>Cicular</a:t>
            </a:r>
            <a:r>
              <a:rPr lang="en-US" sz="2500" dirty="0" smtClean="0"/>
              <a:t> No. 02/2016/TTLT-BNG-BTP (civil registration </a:t>
            </a:r>
            <a:r>
              <a:rPr lang="en-US" sz="2500" dirty="0" smtClean="0"/>
              <a:t>procedure in </a:t>
            </a:r>
            <a:r>
              <a:rPr lang="en-GB" sz="2500" dirty="0" smtClean="0">
                <a:ea typeface="Times New Roman" pitchFamily="18" charset="0"/>
                <a:cs typeface="Arial" pitchFamily="34" charset="0"/>
              </a:rPr>
              <a:t>Representative agents</a:t>
            </a:r>
            <a:r>
              <a:rPr lang="en-US" sz="2500" dirty="0" smtClean="0"/>
              <a:t>).</a:t>
            </a:r>
            <a:endParaRPr lang="en-US" sz="2500" dirty="0" smtClean="0"/>
          </a:p>
          <a:p>
            <a:pPr algn="just"/>
            <a:r>
              <a:rPr lang="en-US" sz="2500" b="1" dirty="0" smtClean="0"/>
              <a:t>Decision of Minister of MOJ on Project “National electronic civil status database” (No. 2173/QD-BTP dated 11 December 2015) </a:t>
            </a:r>
            <a:endParaRPr lang="en-US" sz="25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of Civil registration database</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Art. 57 (Law on Civil status):</a:t>
            </a:r>
          </a:p>
          <a:p>
            <a:pPr algn="just"/>
            <a:r>
              <a:rPr lang="en-US" dirty="0" smtClean="0"/>
              <a:t>1. The civil status database is a national asset storing all civil status information of every individual, serving as a basis for protecting lawful rights and interests of individuals, and serving the information reference, management, and policymaking for national socio-economic development.</a:t>
            </a:r>
          </a:p>
          <a:p>
            <a:pPr algn="just"/>
            <a:r>
              <a:rPr lang="en-US" dirty="0" smtClean="0"/>
              <a:t>2. The civil status database includes civil status books and electronic civil status database for use as a basis for the issue of civil status extract copies.</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a:t>
            </a:r>
            <a:r>
              <a:rPr lang="en-US" dirty="0" smtClean="0"/>
              <a:t>Civil </a:t>
            </a:r>
            <a:r>
              <a:rPr lang="en-US" dirty="0" smtClean="0"/>
              <a:t>registration database</a:t>
            </a:r>
            <a:endParaRPr lang="en-US" dirty="0"/>
          </a:p>
        </p:txBody>
      </p:sp>
      <p:sp>
        <p:nvSpPr>
          <p:cNvPr id="3" name="Content Placeholder 2"/>
          <p:cNvSpPr>
            <a:spLocks noGrp="1"/>
          </p:cNvSpPr>
          <p:nvPr>
            <p:ph sz="half" idx="1"/>
          </p:nvPr>
        </p:nvSpPr>
        <p:spPr/>
        <p:txBody>
          <a:bodyPr>
            <a:normAutofit fontScale="77500" lnSpcReduction="20000"/>
          </a:bodyPr>
          <a:lstStyle/>
          <a:p>
            <a:pPr algn="ctr">
              <a:buNone/>
            </a:pPr>
            <a:r>
              <a:rPr lang="en-US" sz="2400" b="1" dirty="0" smtClean="0"/>
              <a:t>Civil status books:</a:t>
            </a:r>
          </a:p>
          <a:p>
            <a:r>
              <a:rPr lang="en-US" dirty="0" smtClean="0"/>
              <a:t>Paper	</a:t>
            </a:r>
          </a:p>
          <a:p>
            <a:r>
              <a:rPr lang="en-US" dirty="0" smtClean="0"/>
              <a:t>Be saved forever under the Law;</a:t>
            </a:r>
          </a:p>
          <a:p>
            <a:r>
              <a:rPr lang="en-US" dirty="0" smtClean="0"/>
              <a:t>Including individuals’ information;</a:t>
            </a:r>
          </a:p>
          <a:p>
            <a:r>
              <a:rPr lang="en-US" dirty="0" smtClean="0"/>
              <a:t>Have some types of civil </a:t>
            </a:r>
            <a:r>
              <a:rPr lang="en-US" dirty="0" err="1" smtClean="0"/>
              <a:t>satus</a:t>
            </a:r>
            <a:r>
              <a:rPr lang="en-US" dirty="0" smtClean="0"/>
              <a:t> books depending on the kinds of civil registration (birth, marriage, </a:t>
            </a:r>
            <a:r>
              <a:rPr lang="en-US" dirty="0" smtClean="0"/>
              <a:t>death…etc);</a:t>
            </a:r>
          </a:p>
          <a:p>
            <a:r>
              <a:rPr lang="en-US" dirty="0" smtClean="0"/>
              <a:t>Can be changed/edited under the Civil status Law</a:t>
            </a:r>
            <a:r>
              <a:rPr lang="en-US" dirty="0" smtClean="0"/>
              <a:t>					</a:t>
            </a:r>
            <a:endParaRPr lang="en-US" dirty="0"/>
          </a:p>
        </p:txBody>
      </p:sp>
      <p:sp>
        <p:nvSpPr>
          <p:cNvPr id="4" name="Content Placeholder 3"/>
          <p:cNvSpPr>
            <a:spLocks noGrp="1"/>
          </p:cNvSpPr>
          <p:nvPr>
            <p:ph sz="half" idx="2"/>
          </p:nvPr>
        </p:nvSpPr>
        <p:spPr/>
        <p:txBody>
          <a:bodyPr>
            <a:normAutofit fontScale="77500" lnSpcReduction="20000"/>
          </a:bodyPr>
          <a:lstStyle/>
          <a:p>
            <a:pPr algn="ctr">
              <a:buNone/>
            </a:pPr>
            <a:r>
              <a:rPr lang="en-US" sz="2200" b="1" dirty="0" smtClean="0"/>
              <a:t>e-Civil registration database (e-CRD):</a:t>
            </a:r>
          </a:p>
          <a:p>
            <a:r>
              <a:rPr lang="en-US" sz="2600" dirty="0" smtClean="0"/>
              <a:t>Computer files </a:t>
            </a:r>
            <a:r>
              <a:rPr lang="en-US" sz="2600" dirty="0" smtClean="0"/>
              <a:t>on civil registration </a:t>
            </a:r>
            <a:r>
              <a:rPr lang="en-US" sz="2600" dirty="0" smtClean="0"/>
              <a:t>software</a:t>
            </a:r>
            <a:r>
              <a:rPr lang="en-US" sz="2600" dirty="0" smtClean="0"/>
              <a:t>;</a:t>
            </a:r>
            <a:endParaRPr lang="en-US" sz="2600" dirty="0" smtClean="0"/>
          </a:p>
          <a:p>
            <a:r>
              <a:rPr lang="en-US" sz="2600" dirty="0" smtClean="0"/>
              <a:t>Be saved </a:t>
            </a:r>
            <a:r>
              <a:rPr lang="en-US" sz="2600" dirty="0" smtClean="0"/>
              <a:t>forever;</a:t>
            </a:r>
            <a:endParaRPr lang="en-US" sz="2600" dirty="0" smtClean="0"/>
          </a:p>
          <a:p>
            <a:r>
              <a:rPr lang="en-US" sz="2600" dirty="0" smtClean="0"/>
              <a:t>Started from 01 Jan. 2016 (Law on civil status </a:t>
            </a:r>
            <a:r>
              <a:rPr lang="en-US" sz="2600" dirty="0" err="1" smtClean="0"/>
              <a:t>tooks</a:t>
            </a:r>
            <a:r>
              <a:rPr lang="en-US" sz="2600" dirty="0" smtClean="0"/>
              <a:t> effect);</a:t>
            </a:r>
          </a:p>
          <a:p>
            <a:r>
              <a:rPr lang="en-US" sz="2600" dirty="0" smtClean="0"/>
              <a:t>Have been </a:t>
            </a:r>
            <a:r>
              <a:rPr lang="en-US" sz="2600" dirty="0" err="1" smtClean="0"/>
              <a:t>pilotted</a:t>
            </a:r>
            <a:r>
              <a:rPr lang="en-US" sz="2600" dirty="0" smtClean="0"/>
              <a:t> in 4 big cities in Vietnam: Hanoi, Haiphong, </a:t>
            </a:r>
            <a:r>
              <a:rPr lang="en-US" sz="2600" dirty="0" err="1" smtClean="0"/>
              <a:t>Danang</a:t>
            </a:r>
            <a:r>
              <a:rPr lang="en-US" sz="2600" dirty="0" smtClean="0"/>
              <a:t> and </a:t>
            </a:r>
            <a:r>
              <a:rPr lang="en-US" sz="2600" dirty="0" err="1" smtClean="0"/>
              <a:t>Hochiminh</a:t>
            </a:r>
            <a:r>
              <a:rPr lang="en-US" sz="2600" dirty="0" smtClean="0"/>
              <a:t> city in 2016.</a:t>
            </a:r>
          </a:p>
          <a:p>
            <a:r>
              <a:rPr lang="en-US" sz="2600" dirty="0" smtClean="0"/>
              <a:t>Now is 17 cities and provinces; by the end of 2017: 28 cities and provinces implementing software</a:t>
            </a:r>
            <a:r>
              <a:rPr lang="en-US" sz="2600" dirty="0" smtClean="0"/>
              <a:t>.</a:t>
            </a:r>
          </a:p>
          <a:p>
            <a:r>
              <a:rPr lang="en-US" sz="2600" dirty="0" smtClean="0"/>
              <a:t>Can be changed/edited by civil registrar or MOJ (IT department).</a:t>
            </a:r>
            <a:endParaRPr lang="en-US" sz="2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Forms of Civil status </a:t>
            </a:r>
            <a:r>
              <a:rPr lang="en-US" sz="3200" dirty="0" smtClean="0"/>
              <a:t>book and certificate </a:t>
            </a:r>
            <a:endParaRPr lang="en-US" sz="3200" dirty="0"/>
          </a:p>
        </p:txBody>
      </p:sp>
      <p:pic>
        <p:nvPicPr>
          <p:cNvPr id="4" name="Content Placeholder 3" descr="So ho tich.jpg"/>
          <p:cNvPicPr>
            <a:picLocks noGrp="1" noChangeAspect="1"/>
          </p:cNvPicPr>
          <p:nvPr>
            <p:ph idx="1"/>
          </p:nvPr>
        </p:nvPicPr>
        <p:blipFill>
          <a:blip r:embed="rId3"/>
          <a:stretch>
            <a:fillRect/>
          </a:stretch>
        </p:blipFill>
        <p:spPr>
          <a:xfrm>
            <a:off x="1600200" y="1447800"/>
            <a:ext cx="5334000" cy="4120776"/>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Birth certificate	</a:t>
            </a:r>
            <a:endParaRPr lang="en-US" dirty="0"/>
          </a:p>
        </p:txBody>
      </p:sp>
      <p:pic>
        <p:nvPicPr>
          <p:cNvPr id="22530" name="Picture 2" descr="Mau KS-1"/>
          <p:cNvPicPr>
            <a:picLocks noChangeAspect="1" noChangeArrowheads="1"/>
          </p:cNvPicPr>
          <p:nvPr/>
        </p:nvPicPr>
        <p:blipFill>
          <a:blip r:embed="rId2" cstate="print"/>
          <a:srcRect/>
          <a:stretch>
            <a:fillRect/>
          </a:stretch>
        </p:blipFill>
        <p:spPr bwMode="auto">
          <a:xfrm>
            <a:off x="2667000" y="1295400"/>
            <a:ext cx="3581400" cy="506042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TotalTime>
  <Words>2040</Words>
  <Application>Microsoft Office PowerPoint</Application>
  <PresentationFormat>On-screen Show (4:3)</PresentationFormat>
  <Paragraphs>297</Paragraphs>
  <Slides>30</Slides>
  <Notes>2</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30</vt:i4>
      </vt:variant>
    </vt:vector>
  </HeadingPairs>
  <TitlesOfParts>
    <vt:vector size="31" baseType="lpstr">
      <vt:lpstr>Office Theme</vt:lpstr>
      <vt:lpstr>Workshop on the Operation of Civil Registration, Vital Statistics and Identity Management Systems for East Asian Countries, 13 – 17 November 2017, Hanoi, Vietnam  Maintenance of civil registration and vital statistics components: NATIONAL CIVIL REGISTRATION DATABASE OF VIETNAM</vt:lpstr>
      <vt:lpstr>Main ideas</vt:lpstr>
      <vt:lpstr>I. Civil registration database</vt:lpstr>
      <vt:lpstr>Civil registration and vital statistics agencies in Vietnam</vt:lpstr>
      <vt:lpstr>Legal documents on CRVS database</vt:lpstr>
      <vt:lpstr>Roles of Civil registration database</vt:lpstr>
      <vt:lpstr>National Civil registration database</vt:lpstr>
      <vt:lpstr>Forms of Civil status book and certificate </vt:lpstr>
      <vt:lpstr>Birth certificate </vt:lpstr>
      <vt:lpstr>Content of Birth registration book</vt:lpstr>
      <vt:lpstr>Marriage certificate</vt:lpstr>
      <vt:lpstr>Death certificate (includes CoD according to death notification)</vt:lpstr>
      <vt:lpstr>e-CRD in Vietnam</vt:lpstr>
      <vt:lpstr>e-CRD in Vietnam</vt:lpstr>
      <vt:lpstr>Slide 15</vt:lpstr>
      <vt:lpstr>The process of registering and importing birth registration data:</vt:lpstr>
      <vt:lpstr>Slide 17</vt:lpstr>
      <vt:lpstr>Result of issuing PIN for children through e-CR software:</vt:lpstr>
      <vt:lpstr>Shortcoming:</vt:lpstr>
      <vt:lpstr>II. How to maintain CRVS components?</vt:lpstr>
      <vt:lpstr>2.1. Modification of records </vt:lpstr>
      <vt:lpstr>2.1. Modification of records (Cont.)</vt:lpstr>
      <vt:lpstr>2.1. Modification of records (Cont.)</vt:lpstr>
      <vt:lpstr>2.1. Modification of records (Cont.)</vt:lpstr>
      <vt:lpstr>2.2. Preservation of stored records</vt:lpstr>
      <vt:lpstr>   Percent of children under 1 year old having their birth registered by place of usual residence (urban and rural) of mother in 2016 (From e-CR database in 2016)  </vt:lpstr>
      <vt:lpstr> Distribution of registered live births by sex in the four largest cities in 2016  (From e-CR database in 2016)  </vt:lpstr>
      <vt:lpstr>Training for Civil registrar</vt:lpstr>
      <vt:lpstr>Development orientation of CRVS system</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civil registration database of Vietnam</dc:title>
  <dc:creator>admin</dc:creator>
  <cp:lastModifiedBy>admin</cp:lastModifiedBy>
  <cp:revision>38</cp:revision>
  <dcterms:created xsi:type="dcterms:W3CDTF">2017-11-14T02:49:23Z</dcterms:created>
  <dcterms:modified xsi:type="dcterms:W3CDTF">2017-11-15T00:49:33Z</dcterms:modified>
</cp:coreProperties>
</file>