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280" r:id="rId2"/>
    <p:sldId id="291" r:id="rId3"/>
    <p:sldId id="294" r:id="rId4"/>
    <p:sldId id="292" r:id="rId5"/>
    <p:sldId id="293" r:id="rId6"/>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430" autoAdjust="0"/>
    <p:restoredTop sz="94660"/>
  </p:normalViewPr>
  <p:slideViewPr>
    <p:cSldViewPr>
      <p:cViewPr>
        <p:scale>
          <a:sx n="100" d="100"/>
          <a:sy n="100" d="100"/>
        </p:scale>
        <p:origin x="-7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6E01D337-64CE-4BA6-8BFB-A47EA6621B41}" type="datetimeFigureOut">
              <a:rPr lang="en-AU" smtClean="0"/>
              <a:pPr/>
              <a:t>25/09/2017</a:t>
            </a:fld>
            <a:endParaRPr lang="en-AU" dirty="0"/>
          </a:p>
        </p:txBody>
      </p:sp>
      <p:sp>
        <p:nvSpPr>
          <p:cNvPr id="4" name="Footer Placeholder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CF23031C-1695-453E-895A-E1FCADF5CEC0}" type="slidenum">
              <a:rPr lang="en-AU" smtClean="0"/>
              <a:pPr/>
              <a:t>‹#›</a:t>
            </a:fld>
            <a:endParaRPr lang="en-AU" dirty="0"/>
          </a:p>
        </p:txBody>
      </p:sp>
    </p:spTree>
    <p:extLst>
      <p:ext uri="{BB962C8B-B14F-4D97-AF65-F5344CB8AC3E}">
        <p14:creationId xmlns:p14="http://schemas.microsoft.com/office/powerpoint/2010/main" val="1403321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C5F516A-3F4E-4A22-B666-B6C078D71A7D}" type="datetimeFigureOut">
              <a:rPr lang="en-AU" smtClean="0"/>
              <a:pPr/>
              <a:t>25/09/2017</a:t>
            </a:fld>
            <a:endParaRPr lang="en-AU" dirty="0"/>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EC12E2F-7BCD-4079-B3CB-EA84FF6F2C84}" type="slidenum">
              <a:rPr lang="en-AU" smtClean="0"/>
              <a:pPr/>
              <a:t>‹#›</a:t>
            </a:fld>
            <a:endParaRPr lang="en-AU" dirty="0"/>
          </a:p>
        </p:txBody>
      </p:sp>
    </p:spTree>
    <p:extLst>
      <p:ext uri="{BB962C8B-B14F-4D97-AF65-F5344CB8AC3E}">
        <p14:creationId xmlns:p14="http://schemas.microsoft.com/office/powerpoint/2010/main" val="2767021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E811FAD3-0971-4C67-81C2-68DF47346A1F}" type="datetimeFigureOut">
              <a:rPr lang="en-AU" smtClean="0"/>
              <a:pPr/>
              <a:t>25/09/2017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0C27EACE-5A1B-45FF-A3AE-DCFC90564C86}" type="slidenum">
              <a:rPr lang="en-AU" smtClean="0"/>
              <a:pPr/>
              <a:t>‹#›</a:t>
            </a:fld>
            <a:endParaRPr lang="en-AU" dirty="0"/>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11FAD3-0971-4C67-81C2-68DF47346A1F}" type="datetimeFigureOut">
              <a:rPr lang="en-AU" smtClean="0"/>
              <a:pPr/>
              <a:t>25/09/2017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0C27EACE-5A1B-45FF-A3AE-DCFC90564C86}" type="slidenum">
              <a:rPr lang="en-AU" smtClean="0"/>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811FAD3-0971-4C67-81C2-68DF47346A1F}" type="datetimeFigureOut">
              <a:rPr lang="en-AU" smtClean="0"/>
              <a:pPr/>
              <a:t>25/09/2017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0C27EACE-5A1B-45FF-A3AE-DCFC90564C86}" type="slidenum">
              <a:rPr lang="en-AU" smtClean="0"/>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11FAD3-0971-4C67-81C2-68DF47346A1F}" type="datetimeFigureOut">
              <a:rPr lang="en-AU" smtClean="0"/>
              <a:pPr/>
              <a:t>25/09/2017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0C27EACE-5A1B-45FF-A3AE-DCFC90564C86}" type="slidenum">
              <a:rPr lang="en-AU" smtClean="0"/>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E811FAD3-0971-4C67-81C2-68DF47346A1F}" type="datetimeFigureOut">
              <a:rPr lang="en-AU" smtClean="0"/>
              <a:pPr/>
              <a:t>25/09/2017</a:t>
            </a:fld>
            <a:endParaRPr lang="en-AU" dirty="0"/>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0C27EACE-5A1B-45FF-A3AE-DCFC90564C86}" type="slidenum">
              <a:rPr lang="en-AU" smtClean="0"/>
              <a:pPr/>
              <a:t>‹#›</a:t>
            </a:fld>
            <a:endParaRPr lang="en-AU"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811FAD3-0971-4C67-81C2-68DF47346A1F}" type="datetimeFigureOut">
              <a:rPr lang="en-AU" smtClean="0"/>
              <a:pPr/>
              <a:t>25/09/2017</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0C27EACE-5A1B-45FF-A3AE-DCFC90564C86}" type="slidenum">
              <a:rPr lang="en-AU" smtClean="0"/>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811FAD3-0971-4C67-81C2-68DF47346A1F}" type="datetimeFigureOut">
              <a:rPr lang="en-AU" smtClean="0"/>
              <a:pPr/>
              <a:t>25/09/2017</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0C27EACE-5A1B-45FF-A3AE-DCFC90564C86}" type="slidenum">
              <a:rPr lang="en-AU" smtClean="0"/>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11FAD3-0971-4C67-81C2-68DF47346A1F}" type="datetimeFigureOut">
              <a:rPr lang="en-AU" smtClean="0"/>
              <a:pPr/>
              <a:t>25/09/2017</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0C27EACE-5A1B-45FF-A3AE-DCFC90564C86}" type="slidenum">
              <a:rPr lang="en-AU" smtClean="0"/>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E811FAD3-0971-4C67-81C2-68DF47346A1F}" type="datetimeFigureOut">
              <a:rPr lang="en-AU" smtClean="0"/>
              <a:pPr/>
              <a:t>25/09/2017</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0C27EACE-5A1B-45FF-A3AE-DCFC90564C86}" type="slidenum">
              <a:rPr lang="en-AU" smtClean="0"/>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811FAD3-0971-4C67-81C2-68DF47346A1F}" type="datetimeFigureOut">
              <a:rPr lang="en-AU" smtClean="0"/>
              <a:pPr/>
              <a:t>25/09/2017</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0C27EACE-5A1B-45FF-A3AE-DCFC90564C86}" type="slidenum">
              <a:rPr lang="en-AU" smtClean="0"/>
              <a:pPr/>
              <a:t>‹#›</a:t>
            </a:fld>
            <a:endParaRPr lang="en-AU" dirty="0"/>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5" name="Date Placeholder 4"/>
          <p:cNvSpPr>
            <a:spLocks noGrp="1"/>
          </p:cNvSpPr>
          <p:nvPr>
            <p:ph type="dt" sz="half" idx="10"/>
          </p:nvPr>
        </p:nvSpPr>
        <p:spPr/>
        <p:txBody>
          <a:bodyPr/>
          <a:lstStyle/>
          <a:p>
            <a:fld id="{E811FAD3-0971-4C67-81C2-68DF47346A1F}" type="datetimeFigureOut">
              <a:rPr lang="en-AU" smtClean="0"/>
              <a:pPr/>
              <a:t>25/09/2017</a:t>
            </a:fld>
            <a:endParaRPr lang="en-AU" dirty="0"/>
          </a:p>
        </p:txBody>
      </p:sp>
      <p:sp>
        <p:nvSpPr>
          <p:cNvPr id="7" name="Slide Number Placeholder 6"/>
          <p:cNvSpPr>
            <a:spLocks noGrp="1"/>
          </p:cNvSpPr>
          <p:nvPr>
            <p:ph type="sldNum" sz="quarter" idx="12"/>
          </p:nvPr>
        </p:nvSpPr>
        <p:spPr/>
        <p:txBody>
          <a:bodyPr/>
          <a:lstStyle/>
          <a:p>
            <a:fld id="{0C27EACE-5A1B-45FF-A3AE-DCFC90564C86}" type="slidenum">
              <a:rPr lang="en-AU" smtClean="0"/>
              <a:pPr/>
              <a:t>‹#›</a:t>
            </a:fld>
            <a:endParaRPr lang="en-AU" dirty="0"/>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p:txBody>
          <a:bodyPr/>
          <a:lstStyle/>
          <a:p>
            <a:endParaRPr lang="en-AU" dirty="0"/>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E811FAD3-0971-4C67-81C2-68DF47346A1F}" type="datetimeFigureOut">
              <a:rPr lang="en-AU" smtClean="0"/>
              <a:pPr/>
              <a:t>25/09/2017</a:t>
            </a:fld>
            <a:endParaRPr lang="en-AU"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AU"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0C27EACE-5A1B-45FF-A3AE-DCFC90564C86}" type="slidenum">
              <a:rPr lang="en-AU" smtClean="0"/>
              <a:pPr/>
              <a:t>‹#›</a:t>
            </a:fld>
            <a:endParaRPr lang="en-AU"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google.co.nz/url?url=http://www.ic.gc.ca/app/ccc/srch/nvgt.do?lang=eng&amp;prtl=1&amp;estblmntNo=101115400000&amp;profile=cmpltPrfl&amp;profileId=2056&amp;app=sold&amp;rct=j&amp;frm=1&amp;q=&amp;esrc=s&amp;sa=U&amp;ei=50EXVYC9NM7m8AXIt4D4Ag&amp;ved=0CBUQ9QEwAA&amp;usg=AFQjCNF-N8B67v5Kbngb6LSJgDUZyXi_-w" TargetMode="External"/><Relationship Id="rId3" Type="http://schemas.openxmlformats.org/officeDocument/2006/relationships/image" Target="../media/image3.jpeg"/><Relationship Id="rId7" Type="http://schemas.openxmlformats.org/officeDocument/2006/relationships/image" Target="../media/image6.png"/><Relationship Id="rId12" Type="http://schemas.openxmlformats.org/officeDocument/2006/relationships/image" Target="../media/image9.jpeg"/><Relationship Id="rId2" Type="http://schemas.openxmlformats.org/officeDocument/2006/relationships/image" Target="../media/image2.jpeg"/><Relationship Id="rId1" Type="http://schemas.openxmlformats.org/officeDocument/2006/relationships/slideLayout" Target="../slideLayouts/slideLayout3.xml"/><Relationship Id="rId6" Type="http://schemas.openxmlformats.org/officeDocument/2006/relationships/image" Target="../media/image5.png"/><Relationship Id="rId11" Type="http://schemas.openxmlformats.org/officeDocument/2006/relationships/hyperlink" Target="http://www.google.co.nz/url?sa=i&amp;rct=j&amp;q=&amp;esrc=s&amp;source=images&amp;cd=&amp;cad=rja&amp;uact=8&amp;ved=&amp;url=http://www.radionz.co.nz/international/pacific-news/323424/spc-notches-up-long-list-of-achievements-over-past-70-years&amp;psig=AFQjCNHLjNMQSleocqKZ9K138dsNTD_9SQ&amp;ust=1504146944862383" TargetMode="External"/><Relationship Id="rId5" Type="http://schemas.openxmlformats.org/officeDocument/2006/relationships/hyperlink" Target="http://www.objectconsulting.com.au/" TargetMode="External"/><Relationship Id="rId10" Type="http://schemas.openxmlformats.org/officeDocument/2006/relationships/image" Target="../media/image8.png"/><Relationship Id="rId4" Type="http://schemas.openxmlformats.org/officeDocument/2006/relationships/image" Target="../media/image4.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7544" y="5589240"/>
            <a:ext cx="8208912" cy="11079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3" name="Title 2"/>
          <p:cNvSpPr>
            <a:spLocks noGrp="1"/>
          </p:cNvSpPr>
          <p:nvPr>
            <p:ph type="title"/>
          </p:nvPr>
        </p:nvSpPr>
        <p:spPr>
          <a:xfrm>
            <a:off x="736456" y="3200399"/>
            <a:ext cx="7696200" cy="1164705"/>
          </a:xfrm>
        </p:spPr>
        <p:txBody>
          <a:bodyPr>
            <a:normAutofit/>
          </a:bodyPr>
          <a:lstStyle/>
          <a:p>
            <a:r>
              <a:rPr lang="en-AU" sz="2800" b="1" dirty="0" err="1" smtClean="0"/>
              <a:t>pohnpei</a:t>
            </a:r>
            <a:r>
              <a:rPr lang="en-AU" sz="2800" b="1" dirty="0" smtClean="0"/>
              <a:t/>
            </a:r>
            <a:br>
              <a:rPr lang="en-AU" sz="2800" b="1" dirty="0" smtClean="0"/>
            </a:br>
            <a:r>
              <a:rPr lang="en-AU" sz="2800" b="1" dirty="0" smtClean="0"/>
              <a:t>darwin </a:t>
            </a:r>
            <a:r>
              <a:rPr lang="en-AU" sz="2800" b="1" dirty="0" err="1" smtClean="0"/>
              <a:t>shelten</a:t>
            </a:r>
            <a:endParaRPr lang="en-AU" sz="2800" b="1" dirty="0"/>
          </a:p>
        </p:txBody>
      </p:sp>
      <p:sp>
        <p:nvSpPr>
          <p:cNvPr id="2" name="Subtitle 1"/>
          <p:cNvSpPr>
            <a:spLocks noGrp="1"/>
          </p:cNvSpPr>
          <p:nvPr>
            <p:ph type="body" idx="1"/>
          </p:nvPr>
        </p:nvSpPr>
        <p:spPr>
          <a:xfrm>
            <a:off x="948014" y="4653136"/>
            <a:ext cx="7696200" cy="523783"/>
          </a:xfrm>
        </p:spPr>
        <p:txBody>
          <a:bodyPr>
            <a:normAutofit/>
          </a:bodyPr>
          <a:lstStyle/>
          <a:p>
            <a:r>
              <a:rPr lang="en-AU" dirty="0" smtClean="0"/>
              <a:t>PCRN MEETING 2017 – CRVS for Disasters</a:t>
            </a:r>
            <a:endParaRPr lang="en-AU"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3342528" y="161962"/>
            <a:ext cx="2458944" cy="1578165"/>
          </a:xfrm>
          <a:prstGeom prst="rect">
            <a:avLst/>
          </a:prstGeom>
          <a:solidFill>
            <a:schemeClr val="bg1">
              <a:lumMod val="85000"/>
            </a:schemeClr>
          </a:solidFill>
        </p:spPr>
      </p:pic>
      <p:pic>
        <p:nvPicPr>
          <p:cNvPr id="13" name="Picture 12"/>
          <p:cNvPicPr/>
          <p:nvPr/>
        </p:nvPicPr>
        <p:blipFill>
          <a:blip r:embed="rId3" cstate="print">
            <a:extLst>
              <a:ext uri="{28A0092B-C50C-407E-A947-70E740481C1C}">
                <a14:useLocalDpi xmlns:a14="http://schemas.microsoft.com/office/drawing/2010/main" val="0"/>
              </a:ext>
            </a:extLst>
          </a:blip>
          <a:stretch>
            <a:fillRect/>
          </a:stretch>
        </p:blipFill>
        <p:spPr>
          <a:xfrm>
            <a:off x="611560" y="5661248"/>
            <a:ext cx="1122045" cy="963930"/>
          </a:xfrm>
          <a:prstGeom prst="rect">
            <a:avLst/>
          </a:prstGeom>
        </p:spPr>
      </p:pic>
      <p:pic>
        <p:nvPicPr>
          <p:cNvPr id="14" name="Picture 13"/>
          <p:cNvPicPr/>
          <p:nvPr/>
        </p:nvPicPr>
        <p:blipFill>
          <a:blip r:embed="rId4" cstate="print">
            <a:extLst>
              <a:ext uri="{28A0092B-C50C-407E-A947-70E740481C1C}">
                <a14:useLocalDpi xmlns:a14="http://schemas.microsoft.com/office/drawing/2010/main" val="0"/>
              </a:ext>
            </a:extLst>
          </a:blip>
          <a:stretch>
            <a:fillRect/>
          </a:stretch>
        </p:blipFill>
        <p:spPr>
          <a:xfrm>
            <a:off x="1979712" y="5805264"/>
            <a:ext cx="576064" cy="736212"/>
          </a:xfrm>
          <a:prstGeom prst="rect">
            <a:avLst/>
          </a:prstGeom>
        </p:spPr>
      </p:pic>
      <p:pic>
        <p:nvPicPr>
          <p:cNvPr id="15" name="Picture 14" descr="Object Consulting – Software development for large-scale business applications, Sydney, Melbourne Australia">
            <a:hlinkClick r:id="rId5" tooltip="&quot;&quo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771800" y="6021288"/>
            <a:ext cx="927735" cy="398145"/>
          </a:xfrm>
          <a:prstGeom prst="rect">
            <a:avLst/>
          </a:prstGeom>
          <a:noFill/>
          <a:ln>
            <a:noFill/>
          </a:ln>
        </p:spPr>
      </p:pic>
      <p:pic>
        <p:nvPicPr>
          <p:cNvPr id="16" name="Picture 15"/>
          <p:cNvPicPr/>
          <p:nvPr/>
        </p:nvPicPr>
        <p:blipFill>
          <a:blip r:embed="rId7">
            <a:extLst>
              <a:ext uri="{28A0092B-C50C-407E-A947-70E740481C1C}">
                <a14:useLocalDpi xmlns:a14="http://schemas.microsoft.com/office/drawing/2010/main" val="0"/>
              </a:ext>
            </a:extLst>
          </a:blip>
          <a:stretch>
            <a:fillRect/>
          </a:stretch>
        </p:blipFill>
        <p:spPr>
          <a:xfrm>
            <a:off x="3923928" y="6021288"/>
            <a:ext cx="1218565" cy="457200"/>
          </a:xfrm>
          <a:prstGeom prst="rect">
            <a:avLst/>
          </a:prstGeom>
        </p:spPr>
      </p:pic>
      <p:pic>
        <p:nvPicPr>
          <p:cNvPr id="17" name="Picture 16" descr="https://encrypted-tbn1.gstatic.com/images?q=tbn:ANd9GcTqyULz4iedKjR5uCCa6tfQkd80Tmt24kvK_0Lr6I-GFdsKi-KNYKACpQ">
            <a:hlinkClick r:id="rId8"/>
          </p:cNvPr>
          <p:cNvPicPr/>
          <p:nvPr/>
        </p:nvPicPr>
        <p:blipFill>
          <a:blip r:embed="rId9">
            <a:extLst>
              <a:ext uri="{28A0092B-C50C-407E-A947-70E740481C1C}">
                <a14:useLocalDpi xmlns:a14="http://schemas.microsoft.com/office/drawing/2010/main" val="0"/>
              </a:ext>
            </a:extLst>
          </a:blip>
          <a:srcRect/>
          <a:stretch>
            <a:fillRect/>
          </a:stretch>
        </p:blipFill>
        <p:spPr bwMode="auto">
          <a:xfrm>
            <a:off x="5317217" y="5877272"/>
            <a:ext cx="622935" cy="663575"/>
          </a:xfrm>
          <a:prstGeom prst="rect">
            <a:avLst/>
          </a:prstGeom>
          <a:noFill/>
          <a:ln>
            <a:noFill/>
          </a:ln>
        </p:spPr>
      </p:pic>
      <p:pic>
        <p:nvPicPr>
          <p:cNvPr id="18" name="Picture 17"/>
          <p:cNvPicPr/>
          <p:nvPr/>
        </p:nvPicPr>
        <p:blipFill>
          <a:blip r:embed="rId10">
            <a:extLst>
              <a:ext uri="{28A0092B-C50C-407E-A947-70E740481C1C}">
                <a14:useLocalDpi xmlns:a14="http://schemas.microsoft.com/office/drawing/2010/main" val="0"/>
              </a:ext>
            </a:extLst>
          </a:blip>
          <a:stretch>
            <a:fillRect/>
          </a:stretch>
        </p:blipFill>
        <p:spPr>
          <a:xfrm>
            <a:off x="6156176" y="6093296"/>
            <a:ext cx="988060" cy="340360"/>
          </a:xfrm>
          <a:prstGeom prst="rect">
            <a:avLst/>
          </a:prstGeom>
        </p:spPr>
      </p:pic>
      <p:pic>
        <p:nvPicPr>
          <p:cNvPr id="1034" name="Picture 10" descr="Image result for spc">
            <a:hlinkClick r:id="rId11"/>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308304" y="5983183"/>
            <a:ext cx="1282976" cy="5421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1182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2638" y="612856"/>
            <a:ext cx="8260672" cy="655905"/>
          </a:xfrm>
        </p:spPr>
        <p:txBody>
          <a:bodyPr>
            <a:normAutofit/>
          </a:bodyPr>
          <a:lstStyle/>
          <a:p>
            <a:r>
              <a:rPr lang="en-AU" sz="2800" b="1" dirty="0" smtClean="0"/>
              <a:t>Overview</a:t>
            </a:r>
            <a:endParaRPr lang="en-AU" sz="2800" b="1" dirty="0"/>
          </a:p>
        </p:txBody>
      </p:sp>
      <p:sp>
        <p:nvSpPr>
          <p:cNvPr id="7" name="TextBox 6"/>
          <p:cNvSpPr txBox="1"/>
          <p:nvPr/>
        </p:nvSpPr>
        <p:spPr>
          <a:xfrm>
            <a:off x="683568" y="1844824"/>
            <a:ext cx="8136904" cy="3067506"/>
          </a:xfrm>
          <a:prstGeom prst="rect">
            <a:avLst/>
          </a:prstGeom>
          <a:noFill/>
        </p:spPr>
        <p:txBody>
          <a:bodyPr wrap="square" rtlCol="0">
            <a:spAutoFit/>
          </a:bodyPr>
          <a:lstStyle/>
          <a:p>
            <a:pPr marL="342900" indent="-342900">
              <a:spcAft>
                <a:spcPts val="1000"/>
              </a:spcAft>
              <a:buFont typeface="Arial" panose="020B0604020202020204" pitchFamily="34" charset="0"/>
              <a:buChar char="•"/>
            </a:pPr>
            <a:r>
              <a:rPr lang="en-AU" sz="2000" dirty="0" smtClean="0"/>
              <a:t>85-90% of birth registrations are completed within 1 year of birth.</a:t>
            </a:r>
          </a:p>
          <a:p>
            <a:pPr marL="342900" indent="-342900">
              <a:spcAft>
                <a:spcPts val="1000"/>
              </a:spcAft>
              <a:buFont typeface="Arial" panose="020B0604020202020204" pitchFamily="34" charset="0"/>
              <a:buChar char="•"/>
            </a:pPr>
            <a:r>
              <a:rPr lang="en-AU" sz="2000" dirty="0" smtClean="0"/>
              <a:t>85% of the total population is estimated to have had their births registered.</a:t>
            </a:r>
            <a:endParaRPr lang="en-AU" sz="2000" dirty="0"/>
          </a:p>
          <a:p>
            <a:pPr marL="342900" indent="-342900">
              <a:spcAft>
                <a:spcPts val="1000"/>
              </a:spcAft>
              <a:buFont typeface="Arial" panose="020B0604020202020204" pitchFamily="34" charset="0"/>
              <a:buChar char="•"/>
            </a:pPr>
            <a:r>
              <a:rPr lang="en-AU" sz="2000" dirty="0"/>
              <a:t>Birth </a:t>
            </a:r>
            <a:r>
              <a:rPr lang="en-AU" sz="2000" dirty="0" smtClean="0"/>
              <a:t>certificates are not </a:t>
            </a:r>
            <a:r>
              <a:rPr lang="en-AU" sz="2000" dirty="0"/>
              <a:t>provided for all </a:t>
            </a:r>
            <a:r>
              <a:rPr lang="en-AU" sz="2000" dirty="0" smtClean="0"/>
              <a:t>births. </a:t>
            </a:r>
            <a:endParaRPr lang="en-AU" sz="2000" dirty="0"/>
          </a:p>
          <a:p>
            <a:pPr marL="342900" indent="-342900">
              <a:spcAft>
                <a:spcPts val="1000"/>
              </a:spcAft>
              <a:buFont typeface="Arial" panose="020B0604020202020204" pitchFamily="34" charset="0"/>
              <a:buChar char="•"/>
            </a:pPr>
            <a:r>
              <a:rPr lang="en-AU" sz="2000" dirty="0" smtClean="0"/>
              <a:t>75%-80% of death registrations are completed within 1 year of death. </a:t>
            </a:r>
            <a:endParaRPr lang="en-AU" sz="2000" dirty="0"/>
          </a:p>
          <a:p>
            <a:pPr marL="342900" indent="-342900">
              <a:spcAft>
                <a:spcPts val="1000"/>
              </a:spcAft>
              <a:buFont typeface="Arial" panose="020B0604020202020204" pitchFamily="34" charset="0"/>
              <a:buChar char="•"/>
            </a:pPr>
            <a:r>
              <a:rPr lang="en-AU" sz="2000" dirty="0" smtClean="0"/>
              <a:t>Cause of death (from a medical certificate) is provided for 90% of all deaths.</a:t>
            </a:r>
            <a:endParaRPr lang="en-AU" sz="2000" dirty="0"/>
          </a:p>
        </p:txBody>
      </p:sp>
    </p:spTree>
    <p:extLst>
      <p:ext uri="{BB962C8B-B14F-4D97-AF65-F5344CB8AC3E}">
        <p14:creationId xmlns:p14="http://schemas.microsoft.com/office/powerpoint/2010/main" val="3300242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2638" y="612856"/>
            <a:ext cx="8260672" cy="655905"/>
          </a:xfrm>
        </p:spPr>
        <p:txBody>
          <a:bodyPr>
            <a:normAutofit/>
          </a:bodyPr>
          <a:lstStyle/>
          <a:p>
            <a:r>
              <a:rPr lang="en-AU" sz="2800" b="1" dirty="0" smtClean="0"/>
              <a:t>DATA storage and Protection</a:t>
            </a:r>
            <a:endParaRPr lang="en-AU" sz="2800" b="1" dirty="0"/>
          </a:p>
        </p:txBody>
      </p:sp>
      <p:sp>
        <p:nvSpPr>
          <p:cNvPr id="7" name="TextBox 6"/>
          <p:cNvSpPr txBox="1"/>
          <p:nvPr/>
        </p:nvSpPr>
        <p:spPr>
          <a:xfrm>
            <a:off x="683568" y="1844824"/>
            <a:ext cx="8136904" cy="6011902"/>
          </a:xfrm>
          <a:prstGeom prst="rect">
            <a:avLst/>
          </a:prstGeom>
          <a:noFill/>
        </p:spPr>
        <p:txBody>
          <a:bodyPr wrap="square" rtlCol="0">
            <a:spAutoFit/>
          </a:bodyPr>
          <a:lstStyle/>
          <a:p>
            <a:pPr>
              <a:spcAft>
                <a:spcPts val="1000"/>
              </a:spcAft>
            </a:pPr>
            <a:endParaRPr lang="en-AU" dirty="0" smtClean="0"/>
          </a:p>
          <a:p>
            <a:pPr marL="342900" indent="-342900">
              <a:spcAft>
                <a:spcPts val="1000"/>
              </a:spcAft>
              <a:buFont typeface="Arial" panose="020B0604020202020204" pitchFamily="34" charset="0"/>
              <a:buChar char="•"/>
            </a:pPr>
            <a:r>
              <a:rPr lang="en-AU" sz="2000" dirty="0" smtClean="0"/>
              <a:t>Original birth and death certificates are stored in the records office at the Pohnpei State Hospital. The Court stores official registered copies of birth and death certificates, and original marriage certificates. The court has electronic copies of birth certificates up to 2009, but does not have copies of death or marriage certificates. </a:t>
            </a:r>
          </a:p>
          <a:p>
            <a:pPr marL="342900" indent="-342900">
              <a:spcAft>
                <a:spcPts val="1000"/>
              </a:spcAft>
              <a:buFont typeface="Arial" panose="020B0604020202020204" pitchFamily="34" charset="0"/>
              <a:buChar char="•"/>
            </a:pPr>
            <a:r>
              <a:rPr lang="en-AU" sz="2000" dirty="0" smtClean="0"/>
              <a:t>Data are stored as paper records and about 60%-70% are stored electronically. </a:t>
            </a:r>
          </a:p>
          <a:p>
            <a:pPr marL="342900" indent="-342900">
              <a:spcAft>
                <a:spcPts val="1000"/>
              </a:spcAft>
              <a:buFont typeface="Arial" panose="020B0604020202020204" pitchFamily="34" charset="0"/>
              <a:buChar char="•"/>
            </a:pPr>
            <a:r>
              <a:rPr lang="en-AU" sz="2000" dirty="0" smtClean="0"/>
              <a:t>Over 50% of CR data are backed up but not fully protected. There is no off-site copy data or duplicate of the hard drive or the Court’s paper records. </a:t>
            </a:r>
          </a:p>
          <a:p>
            <a:pPr marL="342900" indent="-342900">
              <a:spcAft>
                <a:spcPts val="1000"/>
              </a:spcAft>
              <a:buFont typeface="Arial" panose="020B0604020202020204" pitchFamily="34" charset="0"/>
              <a:buChar char="•"/>
            </a:pPr>
            <a:r>
              <a:rPr lang="en-AU" sz="2000" dirty="0" smtClean="0"/>
              <a:t>Backup was done once back in 2009. </a:t>
            </a:r>
          </a:p>
          <a:p>
            <a:pPr marL="342900" indent="-342900">
              <a:spcAft>
                <a:spcPts val="1000"/>
              </a:spcAft>
              <a:buFont typeface="Arial" panose="020B0604020202020204" pitchFamily="34" charset="0"/>
              <a:buChar char="•"/>
            </a:pPr>
            <a:endParaRPr lang="en-AU" sz="2000" dirty="0"/>
          </a:p>
          <a:p>
            <a:pPr marL="342900" indent="-342900">
              <a:spcAft>
                <a:spcPts val="1000"/>
              </a:spcAft>
              <a:buFont typeface="Arial" panose="020B0604020202020204" pitchFamily="34" charset="0"/>
              <a:buChar char="•"/>
            </a:pPr>
            <a:endParaRPr lang="en-AU" sz="2000" dirty="0" smtClean="0"/>
          </a:p>
          <a:p>
            <a:pPr marL="342900" indent="-342900">
              <a:spcAft>
                <a:spcPts val="1000"/>
              </a:spcAft>
              <a:buFont typeface="Arial" panose="020B0604020202020204" pitchFamily="34" charset="0"/>
              <a:buChar char="•"/>
            </a:pPr>
            <a:endParaRPr lang="en-AU" sz="2000" dirty="0" smtClean="0"/>
          </a:p>
          <a:p>
            <a:pPr marL="342900" indent="-342900">
              <a:spcAft>
                <a:spcPts val="1000"/>
              </a:spcAft>
              <a:buFont typeface="Arial" panose="020B0604020202020204" pitchFamily="34" charset="0"/>
              <a:buChar char="•"/>
            </a:pPr>
            <a:endParaRPr lang="en-AU" sz="2000" dirty="0" smtClean="0"/>
          </a:p>
        </p:txBody>
      </p:sp>
    </p:spTree>
    <p:extLst>
      <p:ext uri="{BB962C8B-B14F-4D97-AF65-F5344CB8AC3E}">
        <p14:creationId xmlns:p14="http://schemas.microsoft.com/office/powerpoint/2010/main" val="3203623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2638" y="612856"/>
            <a:ext cx="8260672" cy="655905"/>
          </a:xfrm>
        </p:spPr>
        <p:txBody>
          <a:bodyPr>
            <a:normAutofit fontScale="90000"/>
          </a:bodyPr>
          <a:lstStyle/>
          <a:p>
            <a:r>
              <a:rPr lang="en-AU" sz="2800" b="1" dirty="0" smtClean="0"/>
              <a:t>Major challenges FOR CRVS </a:t>
            </a:r>
            <a:br>
              <a:rPr lang="en-AU" sz="2800" b="1" dirty="0" smtClean="0"/>
            </a:br>
            <a:r>
              <a:rPr lang="en-AU" sz="2800" b="1" dirty="0" smtClean="0"/>
              <a:t>(pre and post Disaster)</a:t>
            </a:r>
            <a:endParaRPr lang="en-AU" sz="2800" b="1" dirty="0"/>
          </a:p>
        </p:txBody>
      </p:sp>
      <p:sp>
        <p:nvSpPr>
          <p:cNvPr id="7" name="TextBox 6"/>
          <p:cNvSpPr txBox="1"/>
          <p:nvPr/>
        </p:nvSpPr>
        <p:spPr>
          <a:xfrm>
            <a:off x="609600" y="1600200"/>
            <a:ext cx="8136904" cy="6201698"/>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US" dirty="0"/>
              <a:t>Deaths </a:t>
            </a:r>
            <a:r>
              <a:rPr lang="en-US" dirty="0" smtClean="0"/>
              <a:t>occurring </a:t>
            </a:r>
            <a:r>
              <a:rPr lang="en-US" dirty="0"/>
              <a:t>outside </a:t>
            </a:r>
            <a:r>
              <a:rPr lang="en-US" dirty="0" smtClean="0"/>
              <a:t>the hospital are often unregistered.</a:t>
            </a:r>
            <a:endParaRPr lang="en-US" dirty="0"/>
          </a:p>
          <a:p>
            <a:pPr marL="742950" lvl="1" indent="-285750">
              <a:spcAft>
                <a:spcPts val="600"/>
              </a:spcAft>
              <a:buFont typeface="Courier New" pitchFamily="49" charset="0"/>
              <a:buChar char="o"/>
            </a:pPr>
            <a:r>
              <a:rPr lang="en-US" sz="1600" dirty="0" smtClean="0"/>
              <a:t>Registration </a:t>
            </a:r>
            <a:r>
              <a:rPr lang="en-US" sz="1600" dirty="0"/>
              <a:t>depends on the family providing information </a:t>
            </a:r>
            <a:r>
              <a:rPr lang="en-US" sz="1600" dirty="0" smtClean="0"/>
              <a:t>to the Pohnpei State Hospital records office, resulting </a:t>
            </a:r>
            <a:r>
              <a:rPr lang="en-US" sz="1600" dirty="0"/>
              <a:t>in late registration or </a:t>
            </a:r>
            <a:r>
              <a:rPr lang="en-US" sz="1600" dirty="0" smtClean="0"/>
              <a:t>no registration </a:t>
            </a:r>
            <a:r>
              <a:rPr lang="en-US" sz="1600" dirty="0"/>
              <a:t>at all.</a:t>
            </a:r>
          </a:p>
          <a:p>
            <a:pPr marL="742950" lvl="1" indent="-285750">
              <a:spcAft>
                <a:spcPts val="600"/>
              </a:spcAft>
              <a:buFont typeface="Courier New" pitchFamily="49" charset="0"/>
              <a:buChar char="o"/>
            </a:pPr>
            <a:r>
              <a:rPr lang="en-US" sz="1600" dirty="0" smtClean="0"/>
              <a:t>Tracking </a:t>
            </a:r>
            <a:r>
              <a:rPr lang="en-US" sz="1600" dirty="0"/>
              <a:t>deaths following a disaster will be more troublesome </a:t>
            </a:r>
            <a:r>
              <a:rPr lang="en-US" sz="1600" dirty="0" smtClean="0"/>
              <a:t>and </a:t>
            </a:r>
            <a:r>
              <a:rPr lang="en-US" sz="1600" dirty="0"/>
              <a:t>access to </a:t>
            </a:r>
            <a:r>
              <a:rPr lang="en-US" sz="1600" dirty="0" smtClean="0"/>
              <a:t>the records office will </a:t>
            </a:r>
            <a:r>
              <a:rPr lang="en-US" sz="1600" dirty="0"/>
              <a:t>be even </a:t>
            </a:r>
            <a:r>
              <a:rPr lang="en-US" sz="1600" dirty="0" smtClean="0"/>
              <a:t>harder, </a:t>
            </a:r>
            <a:r>
              <a:rPr lang="en-US" sz="1600" dirty="0"/>
              <a:t>so </a:t>
            </a:r>
            <a:r>
              <a:rPr lang="en-US" sz="1600" dirty="0" smtClean="0"/>
              <a:t>creating local records offices or data collection points will be necessary. </a:t>
            </a:r>
            <a:endParaRPr lang="en-US" sz="1600" dirty="0"/>
          </a:p>
          <a:p>
            <a:pPr marL="742950" lvl="1" indent="-285750">
              <a:spcAft>
                <a:spcPts val="600"/>
              </a:spcAft>
              <a:buFont typeface="Courier New" pitchFamily="49" charset="0"/>
              <a:buChar char="o"/>
            </a:pPr>
            <a:r>
              <a:rPr lang="en-US" sz="1600" dirty="0" smtClean="0"/>
              <a:t>A public awareness campaign is needed to ensure that the public knows how to register deaths occurring both within and outside of Pohnpei. </a:t>
            </a:r>
            <a:endParaRPr lang="en-AU" sz="1600" dirty="0" smtClean="0"/>
          </a:p>
          <a:p>
            <a:pPr marL="342900" indent="-342900">
              <a:spcAft>
                <a:spcPts val="600"/>
              </a:spcAft>
              <a:buFont typeface="Arial" panose="020B0604020202020204" pitchFamily="34" charset="0"/>
              <a:buChar char="•"/>
            </a:pPr>
            <a:r>
              <a:rPr lang="en-AU" dirty="0" smtClean="0"/>
              <a:t>Registration of elders born before the creation of the records office is not precisely done.</a:t>
            </a:r>
          </a:p>
          <a:p>
            <a:pPr marL="800100" lvl="1" indent="-342900">
              <a:spcAft>
                <a:spcPts val="600"/>
              </a:spcAft>
              <a:buFont typeface="Courier New" panose="02070309020205020404" pitchFamily="49" charset="0"/>
              <a:buChar char="o"/>
            </a:pPr>
            <a:r>
              <a:rPr lang="en-AU" sz="1600" dirty="0" smtClean="0"/>
              <a:t>The Pohnpei State Hospital records office relies on information provided by the families and younger generations provide inadequate and sometimes incorrect information for the registration of elders or deceased relatives. </a:t>
            </a:r>
          </a:p>
          <a:p>
            <a:pPr marL="800100" lvl="1" indent="-342900">
              <a:spcAft>
                <a:spcPts val="600"/>
              </a:spcAft>
              <a:buFont typeface="Courier New" panose="02070309020205020404" pitchFamily="49" charset="0"/>
              <a:buChar char="o"/>
            </a:pPr>
            <a:r>
              <a:rPr lang="en-AU" sz="1600" dirty="0" smtClean="0"/>
              <a:t>Updates and adequate registration is required because it will become more difficult to complete registration during or following a disaster. </a:t>
            </a:r>
          </a:p>
          <a:p>
            <a:pPr marL="800100" lvl="1" indent="-342900">
              <a:spcAft>
                <a:spcPts val="600"/>
              </a:spcAft>
              <a:buFont typeface="Courier New" panose="02070309020205020404" pitchFamily="49" charset="0"/>
              <a:buChar char="o"/>
            </a:pPr>
            <a:r>
              <a:rPr lang="en-AU" sz="1600" dirty="0" smtClean="0"/>
              <a:t>Families are encouraged to report to the records office to prepare birth certificates for those who were born before opening of registration.</a:t>
            </a:r>
          </a:p>
          <a:p>
            <a:pPr marL="800100" lvl="1" indent="-342900">
              <a:spcAft>
                <a:spcPts val="600"/>
              </a:spcAft>
              <a:buFont typeface="Courier New" panose="02070309020205020404" pitchFamily="49" charset="0"/>
              <a:buChar char="o"/>
            </a:pPr>
            <a:endParaRPr lang="en-AU" sz="1600" dirty="0" smtClean="0"/>
          </a:p>
          <a:p>
            <a:pPr marL="800100" lvl="1" indent="-342900">
              <a:spcAft>
                <a:spcPts val="600"/>
              </a:spcAft>
              <a:buFont typeface="Courier New" panose="02070309020205020404" pitchFamily="49" charset="0"/>
              <a:buChar char="o"/>
            </a:pPr>
            <a:endParaRPr lang="en-AU" sz="1600" dirty="0" smtClean="0"/>
          </a:p>
          <a:p>
            <a:pPr lvl="1">
              <a:spcAft>
                <a:spcPts val="600"/>
              </a:spcAft>
            </a:pPr>
            <a:endParaRPr lang="en-AU" sz="1600" dirty="0"/>
          </a:p>
          <a:p>
            <a:pPr marL="342900" indent="-342900">
              <a:spcAft>
                <a:spcPts val="600"/>
              </a:spcAft>
              <a:buFont typeface="Arial" panose="020B0604020202020204" pitchFamily="34" charset="0"/>
              <a:buChar char="•"/>
            </a:pPr>
            <a:endParaRPr lang="en-AU" sz="1600" dirty="0"/>
          </a:p>
        </p:txBody>
      </p:sp>
    </p:spTree>
    <p:extLst>
      <p:ext uri="{BB962C8B-B14F-4D97-AF65-F5344CB8AC3E}">
        <p14:creationId xmlns:p14="http://schemas.microsoft.com/office/powerpoint/2010/main" val="5451133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2638" y="612856"/>
            <a:ext cx="8260672" cy="655905"/>
          </a:xfrm>
        </p:spPr>
        <p:txBody>
          <a:bodyPr>
            <a:normAutofit/>
          </a:bodyPr>
          <a:lstStyle/>
          <a:p>
            <a:r>
              <a:rPr lang="en-AU" sz="2800" b="1" dirty="0" smtClean="0"/>
              <a:t>disaster scale up</a:t>
            </a:r>
            <a:endParaRPr lang="en-AU" sz="2800" b="1" dirty="0"/>
          </a:p>
        </p:txBody>
      </p:sp>
      <p:sp>
        <p:nvSpPr>
          <p:cNvPr id="7" name="TextBox 6"/>
          <p:cNvSpPr txBox="1"/>
          <p:nvPr/>
        </p:nvSpPr>
        <p:spPr>
          <a:xfrm>
            <a:off x="683568" y="1844824"/>
            <a:ext cx="8136904" cy="3477875"/>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AU" sz="2000" dirty="0" smtClean="0"/>
              <a:t>First of all, all our CR data are not fully backed up or duplicated and once the data is lost or damaged it is gone. We are faced with daily challenges, and it would be difficult to provide registration following a disaster. We have been dealing with missing data and delayed registration, which are both complicated issues. One of the challenges that causes delayed registration of both birth and death certificates is lack of access to the Pohnpei State Hospital records office. This will become worse after a disaster. We store all CR data as paper records in set of binders arranged on shelves, with limited electronic copies, and wetness can easily destroy our records. Our office will have difficulty coping with registration after a disaster.</a:t>
            </a:r>
          </a:p>
        </p:txBody>
      </p:sp>
    </p:spTree>
    <p:extLst>
      <p:ext uri="{BB962C8B-B14F-4D97-AF65-F5344CB8AC3E}">
        <p14:creationId xmlns:p14="http://schemas.microsoft.com/office/powerpoint/2010/main" val="1329349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16786</TotalTime>
  <Words>523</Words>
  <Application>Microsoft Office PowerPoint</Application>
  <PresentationFormat>On-screen Show (4:3)</PresentationFormat>
  <Paragraphs>29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Apothecary</vt:lpstr>
      <vt:lpstr>pohnpei darwin shelten</vt:lpstr>
      <vt:lpstr>Overview</vt:lpstr>
      <vt:lpstr>DATA storage and Protection</vt:lpstr>
      <vt:lpstr>Major challenges FOR CRVS  (pre and post Disaster)</vt:lpstr>
      <vt:lpstr>disaster scale up</vt:lpstr>
    </vt:vector>
  </TitlesOfParts>
  <Company>SPC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CRVS for SDGs and Healthy Islands</dc:title>
  <dc:creator>Karen Carter</dc:creator>
  <cp:lastModifiedBy>Selesitina Faamoe</cp:lastModifiedBy>
  <cp:revision>87</cp:revision>
  <cp:lastPrinted>2016-04-19T04:07:42Z</cp:lastPrinted>
  <dcterms:created xsi:type="dcterms:W3CDTF">2016-04-18T04:38:34Z</dcterms:created>
  <dcterms:modified xsi:type="dcterms:W3CDTF">2017-09-25T01:51:00Z</dcterms:modified>
</cp:coreProperties>
</file>